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9" r:id="rId2"/>
    <p:sldId id="322" r:id="rId3"/>
    <p:sldId id="290" r:id="rId4"/>
    <p:sldId id="286" r:id="rId5"/>
    <p:sldId id="259" r:id="rId6"/>
    <p:sldId id="261" r:id="rId7"/>
    <p:sldId id="269" r:id="rId8"/>
    <p:sldId id="271" r:id="rId9"/>
    <p:sldId id="274" r:id="rId10"/>
    <p:sldId id="276" r:id="rId11"/>
    <p:sldId id="277" r:id="rId12"/>
    <p:sldId id="280" r:id="rId13"/>
    <p:sldId id="288" r:id="rId14"/>
    <p:sldId id="282" r:id="rId15"/>
    <p:sldId id="257" r:id="rId16"/>
    <p:sldId id="258" r:id="rId17"/>
    <p:sldId id="263"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16" r:id="rId37"/>
    <p:sldId id="317" r:id="rId38"/>
    <p:sldId id="309" r:id="rId39"/>
    <p:sldId id="318" r:id="rId40"/>
    <p:sldId id="319" r:id="rId41"/>
    <p:sldId id="310" r:id="rId42"/>
    <p:sldId id="320" r:id="rId43"/>
    <p:sldId id="321" r:id="rId44"/>
    <p:sldId id="311" r:id="rId45"/>
    <p:sldId id="312" r:id="rId46"/>
    <p:sldId id="313" r:id="rId47"/>
    <p:sldId id="314" r:id="rId48"/>
    <p:sldId id="31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6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53" autoAdjust="0"/>
    <p:restoredTop sz="94660"/>
  </p:normalViewPr>
  <p:slideViewPr>
    <p:cSldViewPr snapToGrid="0">
      <p:cViewPr varScale="1">
        <p:scale>
          <a:sx n="114" d="100"/>
          <a:sy n="114" d="100"/>
        </p:scale>
        <p:origin x="192" y="224"/>
      </p:cViewPr>
      <p:guideLst>
        <p:guide pos="3840"/>
        <p:guide pos="3940"/>
        <p:guide orient="horz" pos="216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COMPARISON GRAPH FOR 14 DAYS</a:t>
            </a:r>
          </a:p>
          <a:p>
            <a:pPr>
              <a:defRPr sz="2128" b="1" i="0" u="none" strike="noStrike" kern="1200" baseline="0">
                <a:solidFill>
                  <a:schemeClr val="tx1">
                    <a:lumMod val="65000"/>
                    <a:lumOff val="35000"/>
                  </a:schemeClr>
                </a:solidFill>
                <a:latin typeface="+mn-lt"/>
                <a:ea typeface="+mn-ea"/>
                <a:cs typeface="+mn-cs"/>
              </a:defRPr>
            </a:pPr>
            <a:endParaRPr lang="en-IN"/>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a:outerShdw blurRad="57150" dist="19050" dir="5400000" algn="ctr"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Sheet3!$A$7:$A$8</c:f>
              <c:strCache>
                <c:ptCount val="2"/>
                <c:pt idx="0">
                  <c:v>CONVENTIONAL BEAM</c:v>
                </c:pt>
                <c:pt idx="1">
                  <c:v>RUBBERIZED BEAM</c:v>
                </c:pt>
              </c:strCache>
            </c:strRef>
          </c:cat>
          <c:val>
            <c:numRef>
              <c:f>Sheet3!$B$7:$B$8</c:f>
              <c:numCache>
                <c:formatCode>General</c:formatCode>
                <c:ptCount val="2"/>
                <c:pt idx="0">
                  <c:v>2.4700000000000002</c:v>
                </c:pt>
                <c:pt idx="1">
                  <c:v>2.98</c:v>
                </c:pt>
              </c:numCache>
            </c:numRef>
          </c:val>
          <c:extLst>
            <c:ext xmlns:c16="http://schemas.microsoft.com/office/drawing/2014/chart" uri="{C3380CC4-5D6E-409C-BE32-E72D297353CC}">
              <c16:uniqueId val="{00000000-F145-45B0-9277-5107FC49DFB3}"/>
            </c:ext>
          </c:extLst>
        </c:ser>
        <c:dLbls>
          <c:showLegendKey val="0"/>
          <c:showVal val="0"/>
          <c:showCatName val="0"/>
          <c:showSerName val="0"/>
          <c:showPercent val="0"/>
          <c:showBubbleSize val="0"/>
        </c:dLbls>
        <c:gapWidth val="100"/>
        <c:overlap val="-24"/>
        <c:axId val="375573647"/>
        <c:axId val="375575727"/>
      </c:barChart>
      <c:catAx>
        <c:axId val="37557364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5575727"/>
        <c:crosses val="autoZero"/>
        <c:auto val="1"/>
        <c:lblAlgn val="ctr"/>
        <c:lblOffset val="100"/>
        <c:noMultiLvlLbl val="0"/>
      </c:catAx>
      <c:valAx>
        <c:axId val="375575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557364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6915ED-14EC-4523-A462-2F98808A73E1}" type="doc">
      <dgm:prSet loTypeId="urn:microsoft.com/office/officeart/2005/8/layout/process4" loCatId="process" qsTypeId="urn:microsoft.com/office/officeart/2005/8/quickstyle/3d2" qsCatId="3D" csTypeId="urn:microsoft.com/office/officeart/2005/8/colors/accent1_2" csCatId="accent1" phldr="0"/>
      <dgm:spPr/>
      <dgm:t>
        <a:bodyPr/>
        <a:lstStyle/>
        <a:p>
          <a:endParaRPr lang="en-IN"/>
        </a:p>
      </dgm:t>
    </dgm:pt>
    <dgm:pt modelId="{FD4BEABA-0904-4497-BC6D-C8CF049C8388}" type="pres">
      <dgm:prSet presAssocID="{806915ED-14EC-4523-A462-2F98808A73E1}" presName="Name0" presStyleCnt="0">
        <dgm:presLayoutVars>
          <dgm:dir/>
          <dgm:animLvl val="lvl"/>
          <dgm:resizeHandles val="exact"/>
        </dgm:presLayoutVars>
      </dgm:prSet>
      <dgm:spPr/>
    </dgm:pt>
  </dgm:ptLst>
  <dgm:cxnLst>
    <dgm:cxn modelId="{BD9E47FC-9ABC-4044-8A66-6CC992EE901D}" type="presOf" srcId="{806915ED-14EC-4523-A462-2F98808A73E1}" destId="{FD4BEABA-0904-4497-BC6D-C8CF049C838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6/7/22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6/7/22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6/7/22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6/7/22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6/7/22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016/j.engstruct.2016.01.018" TargetMode="External"/><Relationship Id="rId2" Type="http://schemas.openxmlformats.org/officeDocument/2006/relationships/hyperlink" Target="https://doi.org/10.1016/j.jclepro.2017.09.131" TargetMode="External"/><Relationship Id="rId1" Type="http://schemas.openxmlformats.org/officeDocument/2006/relationships/slideLayout" Target="../slideLayouts/slideLayout2.xml"/><Relationship Id="rId4" Type="http://schemas.openxmlformats.org/officeDocument/2006/relationships/hyperlink" Target="https://doi.org/10.1016/j.jclepro.2011.09.016"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16/j.%20istruc.2018.07.004" TargetMode="External"/><Relationship Id="rId2" Type="http://schemas.openxmlformats.org/officeDocument/2006/relationships/hyperlink" Target="https://doi.org/10.1016/j.engstruct.%202018.05.123" TargetMode="External"/><Relationship Id="rId1" Type="http://schemas.openxmlformats.org/officeDocument/2006/relationships/slideLayout" Target="../slideLayouts/slideLayout2.xml"/><Relationship Id="rId4" Type="http://schemas.openxmlformats.org/officeDocument/2006/relationships/hyperlink" Target="https://doi.org/10.1016/S0143-974X(01)00106-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2D50-D831-A99D-B4C1-AAA5C6FFC302}"/>
              </a:ext>
            </a:extLst>
          </p:cNvPr>
          <p:cNvSpPr>
            <a:spLocks noGrp="1"/>
          </p:cNvSpPr>
          <p:nvPr>
            <p:ph type="ctrTitle"/>
          </p:nvPr>
        </p:nvSpPr>
        <p:spPr>
          <a:xfrm>
            <a:off x="1534128" y="2626654"/>
            <a:ext cx="8361229" cy="2098226"/>
          </a:xfrm>
        </p:spPr>
        <p:txBody>
          <a:bodyPr/>
          <a:lstStyle/>
          <a:p>
            <a:pPr>
              <a:lnSpc>
                <a:spcPct val="150000"/>
              </a:lnSpc>
            </a:pPr>
            <a:r>
              <a:rPr lang="en-IN" sz="3200" b="1" dirty="0">
                <a:cs typeface="Times New Roman" panose="02020603050405020304" pitchFamily="18" charset="0"/>
              </a:rPr>
              <a:t>Experimental investigation of flexural behaviour of </a:t>
            </a:r>
            <a:r>
              <a:rPr lang="en-IN" sz="3200" b="1" dirty="0" err="1">
                <a:cs typeface="Times New Roman" panose="02020603050405020304" pitchFamily="18" charset="0"/>
              </a:rPr>
              <a:t>rcC</a:t>
            </a:r>
            <a:r>
              <a:rPr lang="en-IN" sz="3200" b="1" dirty="0">
                <a:cs typeface="Times New Roman" panose="02020603050405020304" pitchFamily="18" charset="0"/>
              </a:rPr>
              <a:t> beam embedded with </a:t>
            </a:r>
            <a:r>
              <a:rPr lang="en-IN" sz="3200" b="1" dirty="0" err="1">
                <a:cs typeface="Times New Roman" panose="02020603050405020304" pitchFamily="18" charset="0"/>
              </a:rPr>
              <a:t>pvc</a:t>
            </a:r>
            <a:r>
              <a:rPr lang="en-IN" sz="3200" b="1" dirty="0">
                <a:cs typeface="Times New Roman" panose="02020603050405020304" pitchFamily="18" charset="0"/>
              </a:rPr>
              <a:t> pipe filled with waste crumbled rubber powder</a:t>
            </a:r>
          </a:p>
        </p:txBody>
      </p:sp>
    </p:spTree>
    <p:extLst>
      <p:ext uri="{BB962C8B-B14F-4D97-AF65-F5344CB8AC3E}">
        <p14:creationId xmlns:p14="http://schemas.microsoft.com/office/powerpoint/2010/main" val="108210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1BD3-A614-4FEE-939B-2CFA7BC2E078}"/>
              </a:ext>
            </a:extLst>
          </p:cNvPr>
          <p:cNvSpPr>
            <a:spLocks noGrp="1"/>
          </p:cNvSpPr>
          <p:nvPr>
            <p:ph type="title"/>
          </p:nvPr>
        </p:nvSpPr>
        <p:spPr>
          <a:xfrm>
            <a:off x="776056" y="134053"/>
            <a:ext cx="10777494" cy="947691"/>
          </a:xfrm>
        </p:spPr>
        <p:txBody>
          <a:bodyPr>
            <a:normAutofit/>
          </a:bodyPr>
          <a:lstStyle/>
          <a:p>
            <a:r>
              <a:rPr lang="en-IN" sz="1800" dirty="0">
                <a:cs typeface="Times New Roman" panose="02020603050405020304" pitchFamily="18" charset="0"/>
              </a:rPr>
              <a:t>TRILOK GUPTA A , SALMAN SIDDIQUE B , RAVI K. SHARMA A , SANDEEP CHAUDHARY C,”</a:t>
            </a:r>
            <a:r>
              <a:rPr lang="en-US" sz="1800" b="1" dirty="0">
                <a:cs typeface="Times New Roman" panose="02020603050405020304" pitchFamily="18" charset="0"/>
              </a:rPr>
              <a:t>BEHAVIOR OF WASTE RUBBER POWDER AND HYBRID RUBBER CONCRETE IN AGGRESSIVE ENVIRONMENT</a:t>
            </a:r>
            <a:r>
              <a:rPr lang="en-US" sz="1800" dirty="0">
                <a:cs typeface="Times New Roman" panose="02020603050405020304" pitchFamily="18" charset="0"/>
              </a:rPr>
              <a:t>”,</a:t>
            </a:r>
            <a:r>
              <a:rPr lang="en-IN" sz="1800" dirty="0">
                <a:cs typeface="Times New Roman" panose="02020603050405020304" pitchFamily="18" charset="0"/>
              </a:rPr>
              <a:t> CONSTRUCTION AND BUILDING MATERIALS </a:t>
            </a:r>
            <a:r>
              <a:rPr lang="en-US" sz="1800" dirty="0">
                <a:cs typeface="Times New Roman" panose="02020603050405020304" pitchFamily="18" charset="0"/>
              </a:rPr>
              <a:t>(</a:t>
            </a:r>
            <a:r>
              <a:rPr lang="en-IN" sz="1800" dirty="0">
                <a:cs typeface="Times New Roman" panose="02020603050405020304" pitchFamily="18" charset="0"/>
              </a:rPr>
              <a:t>16 MAY 2019).</a:t>
            </a:r>
          </a:p>
        </p:txBody>
      </p:sp>
      <p:graphicFrame>
        <p:nvGraphicFramePr>
          <p:cNvPr id="4" name="Table 4">
            <a:extLst>
              <a:ext uri="{FF2B5EF4-FFF2-40B4-BE49-F238E27FC236}">
                <a16:creationId xmlns:a16="http://schemas.microsoft.com/office/drawing/2014/main" id="{B8B6C03A-62C8-44EA-8BAE-D52987B3110C}"/>
              </a:ext>
            </a:extLst>
          </p:cNvPr>
          <p:cNvGraphicFramePr>
            <a:graphicFrameLocks noGrp="1"/>
          </p:cNvGraphicFramePr>
          <p:nvPr>
            <p:ph idx="1"/>
            <p:extLst>
              <p:ext uri="{D42A27DB-BD31-4B8C-83A1-F6EECF244321}">
                <p14:modId xmlns:p14="http://schemas.microsoft.com/office/powerpoint/2010/main" val="706147399"/>
              </p:ext>
            </p:extLst>
          </p:nvPr>
        </p:nvGraphicFramePr>
        <p:xfrm>
          <a:off x="697491" y="914400"/>
          <a:ext cx="11311629" cy="5943600"/>
        </p:xfrm>
        <a:graphic>
          <a:graphicData uri="http://schemas.openxmlformats.org/drawingml/2006/table">
            <a:tbl>
              <a:tblPr firstRow="1" bandRow="1">
                <a:tableStyleId>{5C22544A-7EE6-4342-B048-85BDC9FD1C3A}</a:tableStyleId>
              </a:tblPr>
              <a:tblGrid>
                <a:gridCol w="3770543">
                  <a:extLst>
                    <a:ext uri="{9D8B030D-6E8A-4147-A177-3AD203B41FA5}">
                      <a16:colId xmlns:a16="http://schemas.microsoft.com/office/drawing/2014/main" val="4215462176"/>
                    </a:ext>
                  </a:extLst>
                </a:gridCol>
                <a:gridCol w="3770543">
                  <a:extLst>
                    <a:ext uri="{9D8B030D-6E8A-4147-A177-3AD203B41FA5}">
                      <a16:colId xmlns:a16="http://schemas.microsoft.com/office/drawing/2014/main" val="3072750828"/>
                    </a:ext>
                  </a:extLst>
                </a:gridCol>
                <a:gridCol w="3770543">
                  <a:extLst>
                    <a:ext uri="{9D8B030D-6E8A-4147-A177-3AD203B41FA5}">
                      <a16:colId xmlns:a16="http://schemas.microsoft.com/office/drawing/2014/main" val="536128304"/>
                    </a:ext>
                  </a:extLst>
                </a:gridCol>
              </a:tblGrid>
              <a:tr h="354310">
                <a:tc>
                  <a:txBody>
                    <a:bodyPr/>
                    <a:lstStyle/>
                    <a:p>
                      <a:r>
                        <a:rPr lang="en-IN" dirty="0">
                          <a:solidFill>
                            <a:schemeClr val="tx1"/>
                          </a:solidFill>
                          <a:latin typeface="+mn-lt"/>
                        </a:rPr>
                        <a:t>ABSTRACT</a:t>
                      </a:r>
                    </a:p>
                  </a:txBody>
                  <a:tcPr/>
                </a:tc>
                <a:tc>
                  <a:txBody>
                    <a:bodyPr/>
                    <a:lstStyle/>
                    <a:p>
                      <a:r>
                        <a:rPr lang="en-IN" dirty="0">
                          <a:solidFill>
                            <a:schemeClr val="tx1"/>
                          </a:solidFill>
                          <a:latin typeface="+mn-lt"/>
                        </a:rPr>
                        <a:t>PARAMETER</a:t>
                      </a:r>
                    </a:p>
                  </a:txBody>
                  <a:tcPr/>
                </a:tc>
                <a:tc>
                  <a:txBody>
                    <a:bodyPr/>
                    <a:lstStyle/>
                    <a:p>
                      <a:r>
                        <a:rPr lang="en-IN" dirty="0">
                          <a:solidFill>
                            <a:schemeClr val="tx1"/>
                          </a:solidFill>
                          <a:latin typeface="+mn-lt"/>
                        </a:rPr>
                        <a:t>RESULT</a:t>
                      </a:r>
                    </a:p>
                  </a:txBody>
                  <a:tcPr/>
                </a:tc>
                <a:extLst>
                  <a:ext uri="{0D108BD9-81ED-4DB2-BD59-A6C34878D82A}">
                    <a16:rowId xmlns:a16="http://schemas.microsoft.com/office/drawing/2014/main" val="3658475798"/>
                  </a:ext>
                </a:extLst>
              </a:tr>
              <a:tr h="5168967">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durability of waste rubber powder and hybrid (rubber powder and rubber fibers) concrete was observed.</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 It showed good resistance against acid attack and chloride ion diffusion.</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acid and chloride resistance characteristics of rubber aggregate concrete make it suitable for application in chemical industrial flooring and sewage pipes</a:t>
                      </a:r>
                      <a:endParaRPr lang="en-IN"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 Waste rubber aggregates in fiber and powder  were used in concrete.</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  Durability properties against aggressive environment were evaluated.</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 Improved resistance to acid and chloride attack was observed on inclusion of waste rubber aggregate.</a:t>
                      </a: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incorporation of rubber aggregate results in an increased probability of corrosion in concrete. The enhanced durability against chloride ion does not ensure durability against corrosion in case of rubber aggregate. The improper bond between rubber aggregate and cement paste leads to oxygen inflow which triggers corrosion in rebar.</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incorporation of rubber aggregate in concrete resulted in improved resistance to mass loss under acid attack as the hydrophobic nature of rubber delayed the penetration of the acidic solution into the concrete matrix</a:t>
                      </a:r>
                      <a:endParaRPr lang="en-IN" sz="18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371621058"/>
                  </a:ext>
                </a:extLst>
              </a:tr>
            </a:tbl>
          </a:graphicData>
        </a:graphic>
      </p:graphicFrame>
    </p:spTree>
    <p:extLst>
      <p:ext uri="{BB962C8B-B14F-4D97-AF65-F5344CB8AC3E}">
        <p14:creationId xmlns:p14="http://schemas.microsoft.com/office/powerpoint/2010/main" val="90052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353F-F353-41BF-9194-DC5DA658C99B}"/>
              </a:ext>
            </a:extLst>
          </p:cNvPr>
          <p:cNvSpPr>
            <a:spLocks noGrp="1"/>
          </p:cNvSpPr>
          <p:nvPr>
            <p:ph type="title"/>
          </p:nvPr>
        </p:nvSpPr>
        <p:spPr>
          <a:xfrm>
            <a:off x="816746" y="80296"/>
            <a:ext cx="10423122" cy="807472"/>
          </a:xfrm>
        </p:spPr>
        <p:txBody>
          <a:bodyPr>
            <a:normAutofit/>
          </a:bodyPr>
          <a:lstStyle/>
          <a:p>
            <a:r>
              <a:rPr lang="en-IN" sz="1600" dirty="0">
                <a:cs typeface="Times New Roman" panose="02020603050405020304" pitchFamily="18" charset="0"/>
              </a:rPr>
              <a:t>MOHAMED THAMEEM ANSARI, N. SAKTHIESWARAN, O. GANESH BABU,”MATERIALS TODAY: PROCEEDINGS,”</a:t>
            </a:r>
            <a:r>
              <a:rPr lang="en-US" sz="1600" b="1" dirty="0">
                <a:cs typeface="Times New Roman" panose="02020603050405020304" pitchFamily="18" charset="0"/>
              </a:rPr>
              <a:t>EXPERIMENTAL STUDY OF AN ECO-FRIENDLY CONCRETE BY INBUILT WITH TREATED CRUMB RUBBER”,</a:t>
            </a:r>
            <a:r>
              <a:rPr lang="en-IN" sz="1600" dirty="0">
                <a:cs typeface="Times New Roman" panose="02020603050405020304" pitchFamily="18" charset="0"/>
              </a:rPr>
              <a:t> MATERIALS TODAY: PROCEEDINGS(13 JUNE 2020).</a:t>
            </a:r>
          </a:p>
        </p:txBody>
      </p:sp>
      <p:graphicFrame>
        <p:nvGraphicFramePr>
          <p:cNvPr id="4" name="Table 4">
            <a:extLst>
              <a:ext uri="{FF2B5EF4-FFF2-40B4-BE49-F238E27FC236}">
                <a16:creationId xmlns:a16="http://schemas.microsoft.com/office/drawing/2014/main" id="{DCBB3ABA-4989-40F8-9C2C-D8E620BD33D2}"/>
              </a:ext>
            </a:extLst>
          </p:cNvPr>
          <p:cNvGraphicFramePr>
            <a:graphicFrameLocks noGrp="1"/>
          </p:cNvGraphicFramePr>
          <p:nvPr>
            <p:ph idx="1"/>
            <p:extLst>
              <p:ext uri="{D42A27DB-BD31-4B8C-83A1-F6EECF244321}">
                <p14:modId xmlns:p14="http://schemas.microsoft.com/office/powerpoint/2010/main" val="342331664"/>
              </p:ext>
            </p:extLst>
          </p:nvPr>
        </p:nvGraphicFramePr>
        <p:xfrm>
          <a:off x="816746" y="1047565"/>
          <a:ext cx="11132598" cy="5663953"/>
        </p:xfrm>
        <a:graphic>
          <a:graphicData uri="http://schemas.openxmlformats.org/drawingml/2006/table">
            <a:tbl>
              <a:tblPr firstRow="1" bandRow="1">
                <a:tableStyleId>{5C22544A-7EE6-4342-B048-85BDC9FD1C3A}</a:tableStyleId>
              </a:tblPr>
              <a:tblGrid>
                <a:gridCol w="3710866">
                  <a:extLst>
                    <a:ext uri="{9D8B030D-6E8A-4147-A177-3AD203B41FA5}">
                      <a16:colId xmlns:a16="http://schemas.microsoft.com/office/drawing/2014/main" val="2039147619"/>
                    </a:ext>
                  </a:extLst>
                </a:gridCol>
                <a:gridCol w="3707702">
                  <a:extLst>
                    <a:ext uri="{9D8B030D-6E8A-4147-A177-3AD203B41FA5}">
                      <a16:colId xmlns:a16="http://schemas.microsoft.com/office/drawing/2014/main" val="1170311671"/>
                    </a:ext>
                  </a:extLst>
                </a:gridCol>
                <a:gridCol w="3714030">
                  <a:extLst>
                    <a:ext uri="{9D8B030D-6E8A-4147-A177-3AD203B41FA5}">
                      <a16:colId xmlns:a16="http://schemas.microsoft.com/office/drawing/2014/main" val="1552009303"/>
                    </a:ext>
                  </a:extLst>
                </a:gridCol>
              </a:tblGrid>
              <a:tr h="705552">
                <a:tc>
                  <a:txBody>
                    <a:bodyPr/>
                    <a:lstStyle/>
                    <a:p>
                      <a:r>
                        <a:rPr lang="en-IN" dirty="0">
                          <a:solidFill>
                            <a:schemeClr val="tx1"/>
                          </a:solidFill>
                          <a:latin typeface="+mn-lt"/>
                        </a:rPr>
                        <a:t>ABSTRACT</a:t>
                      </a:r>
                    </a:p>
                  </a:txBody>
                  <a:tcPr/>
                </a:tc>
                <a:tc>
                  <a:txBody>
                    <a:bodyPr/>
                    <a:lstStyle/>
                    <a:p>
                      <a:r>
                        <a:rPr lang="en-IN" dirty="0">
                          <a:solidFill>
                            <a:schemeClr val="tx1"/>
                          </a:solidFill>
                          <a:latin typeface="+mn-lt"/>
                        </a:rPr>
                        <a:t>PARAMETER</a:t>
                      </a:r>
                    </a:p>
                  </a:txBody>
                  <a:tcPr/>
                </a:tc>
                <a:tc>
                  <a:txBody>
                    <a:bodyPr/>
                    <a:lstStyle/>
                    <a:p>
                      <a:r>
                        <a:rPr lang="en-IN" dirty="0">
                          <a:solidFill>
                            <a:schemeClr val="tx1"/>
                          </a:solidFill>
                          <a:latin typeface="+mn-lt"/>
                        </a:rPr>
                        <a:t>RESULT</a:t>
                      </a:r>
                    </a:p>
                  </a:txBody>
                  <a:tcPr/>
                </a:tc>
                <a:extLst>
                  <a:ext uri="{0D108BD9-81ED-4DB2-BD59-A6C34878D82A}">
                    <a16:rowId xmlns:a16="http://schemas.microsoft.com/office/drawing/2014/main" val="2163977743"/>
                  </a:ext>
                </a:extLst>
              </a:tr>
              <a:tr h="4958401">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This deals with the surface treatment process and was proposed to make solid polarity groups to rubber surface to generate a solid chemical strength among the rubber and the concrete matrix.</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 It is an effective process to enhance the mechanical properties of concrete</a:t>
                      </a:r>
                      <a:endParaRPr lang="en-IN"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Treatment reduces the segregation made the rubber to be hydrophilic and increase the adhesive strength in the concrete. </a:t>
                      </a:r>
                    </a:p>
                    <a:p>
                      <a:pPr marL="285750" indent="-285750">
                        <a:buFont typeface="Arial" panose="020B0604020202020204" pitchFamily="34" charset="0"/>
                        <a:buChar char="•"/>
                      </a:pPr>
                      <a:endParaRPr lang="en-US" sz="1800" dirty="0">
                        <a:solidFill>
                          <a:schemeClr val="tx1"/>
                        </a:solidFill>
                        <a:latin typeface="+mn-lt"/>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latin typeface="+mn-lt"/>
                          <a:cs typeface="Times New Roman" panose="02020603050405020304" pitchFamily="18" charset="0"/>
                        </a:rPr>
                        <a:t>The Hydro chloride acid attack test conducted on the specimens.</a:t>
                      </a:r>
                    </a:p>
                    <a:p>
                      <a:endParaRPr lang="en-IN"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Over all the replacement, 2.5 percentages are efficient and effective mix, for all the three tests it gives desirable strength.</a:t>
                      </a:r>
                    </a:p>
                    <a:p>
                      <a:pPr marL="285750" indent="-285750">
                        <a:buFont typeface="Arial" panose="020B0604020202020204" pitchFamily="34" charset="0"/>
                        <a:buChar char="•"/>
                      </a:pPr>
                      <a:endParaRPr lang="en-US" sz="1800" dirty="0">
                        <a:solidFill>
                          <a:schemeClr val="tx1"/>
                        </a:solidFill>
                        <a:latin typeface="+mn-lt"/>
                        <a:cs typeface="Times New Roman" panose="02020603050405020304" pitchFamily="18" charset="0"/>
                      </a:endParaRP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result of strength at 5% replacement gives higher strength 90% Compressive strength attains in 2.5% &amp; 5%</a:t>
                      </a:r>
                    </a:p>
                    <a:p>
                      <a:pPr marL="285750" indent="-285750">
                        <a:buFont typeface="Arial" panose="020B0604020202020204" pitchFamily="34" charset="0"/>
                        <a:buChar char="•"/>
                      </a:pPr>
                      <a:endParaRPr lang="en-US" sz="1800" dirty="0">
                        <a:solidFill>
                          <a:schemeClr val="tx1"/>
                        </a:solidFill>
                        <a:latin typeface="+mn-lt"/>
                        <a:cs typeface="Times New Roman" panose="02020603050405020304" pitchFamily="18" charset="0"/>
                      </a:endParaRP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Exactly 100% Flexural strength attains in 2.5% replacement of Treated Crumb Rubber by comparing with Control Mix.</a:t>
                      </a:r>
                      <a:endParaRPr lang="en-IN" sz="1800" dirty="0">
                        <a:solidFill>
                          <a:schemeClr val="tx1"/>
                        </a:solidFill>
                        <a:latin typeface="+mn-lt"/>
                        <a:cs typeface="Times New Roman" panose="02020603050405020304" pitchFamily="18" charset="0"/>
                      </a:endParaRPr>
                    </a:p>
                    <a:p>
                      <a:endParaRPr lang="en-US" sz="1800" dirty="0">
                        <a:solidFill>
                          <a:schemeClr val="tx1"/>
                        </a:solidFill>
                        <a:latin typeface="+mn-lt"/>
                        <a:cs typeface="Times New Roman" panose="02020603050405020304" pitchFamily="18" charset="0"/>
                      </a:endParaRPr>
                    </a:p>
                    <a:p>
                      <a:endParaRPr lang="en-US" sz="18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3223927469"/>
                  </a:ext>
                </a:extLst>
              </a:tr>
            </a:tbl>
          </a:graphicData>
        </a:graphic>
      </p:graphicFrame>
    </p:spTree>
    <p:extLst>
      <p:ext uri="{BB962C8B-B14F-4D97-AF65-F5344CB8AC3E}">
        <p14:creationId xmlns:p14="http://schemas.microsoft.com/office/powerpoint/2010/main" val="98779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649F-0540-48F0-8182-87F4E284D5FF}"/>
              </a:ext>
            </a:extLst>
          </p:cNvPr>
          <p:cNvSpPr>
            <a:spLocks noGrp="1"/>
          </p:cNvSpPr>
          <p:nvPr>
            <p:ph type="title"/>
          </p:nvPr>
        </p:nvSpPr>
        <p:spPr>
          <a:xfrm>
            <a:off x="914400" y="194941"/>
            <a:ext cx="10369856" cy="985789"/>
          </a:xfrm>
        </p:spPr>
        <p:txBody>
          <a:bodyPr>
            <a:normAutofit fontScale="90000"/>
          </a:bodyPr>
          <a:lstStyle/>
          <a:p>
            <a:r>
              <a:rPr lang="en-IN" sz="1800" dirty="0">
                <a:cs typeface="Times New Roman" panose="02020603050405020304" pitchFamily="18" charset="0"/>
              </a:rPr>
              <a:t>CLAUDIO DE SOUZA KAZMIERCZAK A, SAMUEL DUTRA SCHNEIDER A , ORLANDO AGUILERA A , CRISTHIANA CARINE ALBERT A , MAURÍCIO MANCIO,”</a:t>
            </a:r>
            <a:r>
              <a:rPr lang="en-US" sz="1800" b="1" dirty="0">
                <a:cs typeface="Times New Roman" panose="02020603050405020304" pitchFamily="18" charset="0"/>
              </a:rPr>
              <a:t>RENDERING MORTARS WITH CRUMB RUBBER: MECHANICAL STRENGTH, THERMAL AND FIRE PROPERTIES AND DURABILITY BEHAVIOR”,</a:t>
            </a:r>
            <a:r>
              <a:rPr lang="en-IN" sz="1800" b="1" dirty="0">
                <a:cs typeface="Times New Roman" panose="02020603050405020304" pitchFamily="18" charset="0"/>
              </a:rPr>
              <a:t> </a:t>
            </a:r>
            <a:r>
              <a:rPr lang="en-IN" sz="1800" dirty="0">
                <a:cs typeface="Times New Roman" panose="02020603050405020304" pitchFamily="18" charset="0"/>
              </a:rPr>
              <a:t>CONSTRUCTION AND BUILDING MATERIALS (4 APRIL 2020).</a:t>
            </a:r>
          </a:p>
        </p:txBody>
      </p:sp>
      <p:graphicFrame>
        <p:nvGraphicFramePr>
          <p:cNvPr id="4" name="Table 4">
            <a:extLst>
              <a:ext uri="{FF2B5EF4-FFF2-40B4-BE49-F238E27FC236}">
                <a16:creationId xmlns:a16="http://schemas.microsoft.com/office/drawing/2014/main" id="{9EB0A8BB-6044-4B02-8145-2E05296E292F}"/>
              </a:ext>
            </a:extLst>
          </p:cNvPr>
          <p:cNvGraphicFramePr>
            <a:graphicFrameLocks noGrp="1"/>
          </p:cNvGraphicFramePr>
          <p:nvPr>
            <p:ph idx="1"/>
            <p:extLst>
              <p:ext uri="{D42A27DB-BD31-4B8C-83A1-F6EECF244321}">
                <p14:modId xmlns:p14="http://schemas.microsoft.com/office/powerpoint/2010/main" val="3883413472"/>
              </p:ext>
            </p:extLst>
          </p:nvPr>
        </p:nvGraphicFramePr>
        <p:xfrm>
          <a:off x="914400" y="1322824"/>
          <a:ext cx="10750857" cy="5234224"/>
        </p:xfrm>
        <a:graphic>
          <a:graphicData uri="http://schemas.openxmlformats.org/drawingml/2006/table">
            <a:tbl>
              <a:tblPr firstRow="1" bandRow="1">
                <a:tableStyleId>{5C22544A-7EE6-4342-B048-85BDC9FD1C3A}</a:tableStyleId>
              </a:tblPr>
              <a:tblGrid>
                <a:gridCol w="3583619">
                  <a:extLst>
                    <a:ext uri="{9D8B030D-6E8A-4147-A177-3AD203B41FA5}">
                      <a16:colId xmlns:a16="http://schemas.microsoft.com/office/drawing/2014/main" val="2637313621"/>
                    </a:ext>
                  </a:extLst>
                </a:gridCol>
                <a:gridCol w="3583619">
                  <a:extLst>
                    <a:ext uri="{9D8B030D-6E8A-4147-A177-3AD203B41FA5}">
                      <a16:colId xmlns:a16="http://schemas.microsoft.com/office/drawing/2014/main" val="1518575125"/>
                    </a:ext>
                  </a:extLst>
                </a:gridCol>
                <a:gridCol w="3583619">
                  <a:extLst>
                    <a:ext uri="{9D8B030D-6E8A-4147-A177-3AD203B41FA5}">
                      <a16:colId xmlns:a16="http://schemas.microsoft.com/office/drawing/2014/main" val="382568638"/>
                    </a:ext>
                  </a:extLst>
                </a:gridCol>
              </a:tblGrid>
              <a:tr h="479344">
                <a:tc>
                  <a:txBody>
                    <a:bodyPr/>
                    <a:lstStyle/>
                    <a:p>
                      <a:r>
                        <a:rPr lang="en-IN" dirty="0">
                          <a:solidFill>
                            <a:schemeClr val="tx1"/>
                          </a:solidFill>
                          <a:latin typeface="+mn-lt"/>
                        </a:rPr>
                        <a:t>ABSTRACT</a:t>
                      </a:r>
                    </a:p>
                  </a:txBody>
                  <a:tcPr/>
                </a:tc>
                <a:tc>
                  <a:txBody>
                    <a:bodyPr/>
                    <a:lstStyle/>
                    <a:p>
                      <a:r>
                        <a:rPr lang="en-IN" dirty="0">
                          <a:solidFill>
                            <a:schemeClr val="tx1"/>
                          </a:solidFill>
                          <a:latin typeface="+mn-lt"/>
                        </a:rPr>
                        <a:t>PARAMETER</a:t>
                      </a:r>
                    </a:p>
                  </a:txBody>
                  <a:tcPr/>
                </a:tc>
                <a:tc>
                  <a:txBody>
                    <a:bodyPr/>
                    <a:lstStyle/>
                    <a:p>
                      <a:r>
                        <a:rPr lang="en-IN" dirty="0">
                          <a:solidFill>
                            <a:schemeClr val="tx1"/>
                          </a:solidFill>
                          <a:latin typeface="+mn-lt"/>
                        </a:rPr>
                        <a:t>RESULT</a:t>
                      </a:r>
                    </a:p>
                  </a:txBody>
                  <a:tcPr/>
                </a:tc>
                <a:extLst>
                  <a:ext uri="{0D108BD9-81ED-4DB2-BD59-A6C34878D82A}">
                    <a16:rowId xmlns:a16="http://schemas.microsoft.com/office/drawing/2014/main" val="4064371963"/>
                  </a:ext>
                </a:extLst>
              </a:tr>
              <a:tr h="4727776">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difficulties related to waste tire disposal encourage the use of crumb rubber in civil construction as a component of cement composites. In this study, crumb rubber is evaluated as a partial replacement of the aggregate in rendering mortars , in quantities of 0%, 2%, 4% and 6%, using a systemic approach.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latin typeface="+mn-lt"/>
                          <a:cs typeface="Times New Roman" panose="02020603050405020304" pitchFamily="18" charset="0"/>
                        </a:rPr>
                        <a:t>The physical and mechanical properties of the fresh and hardened mortars, thermal and fire properties and durability behavior are found.</a:t>
                      </a:r>
                    </a:p>
                    <a:p>
                      <a:endParaRPr lang="en-US"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Mortars with 6% crumb rubber are non-combustible and do not propagate flames.</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increase of rubber content decreases the thermal conductivity of the mortar.  </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Rubber mortars cracking after thermal accelerated aging is lower than the reference</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Use of crumb rubber in rendering mortars maintains the adhesion to ceramic substrate </a:t>
                      </a:r>
                    </a:p>
                    <a:p>
                      <a:pPr marL="285750" indent="-285750">
                        <a:buFont typeface="Arial" panose="020B0604020202020204" pitchFamily="34" charset="0"/>
                        <a:buChar char="•"/>
                      </a:pPr>
                      <a:endParaRPr lang="en-US"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At fresh state, crumb rubber mortars require a higher water content to achieve the same workability of the control mixture, decrease the bulk density and increase the water retention and air content of the mortar.</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rendering mortars with 2% and 4% of crumb rubber content presented the best set of properties related to deformation capacity, thermal insulation and lower cracking, with tensile bond strength above the minimum required at standards.</a:t>
                      </a:r>
                      <a:endParaRPr lang="en-IN" sz="18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441618757"/>
                  </a:ext>
                </a:extLst>
              </a:tr>
            </a:tbl>
          </a:graphicData>
        </a:graphic>
      </p:graphicFrame>
    </p:spTree>
    <p:extLst>
      <p:ext uri="{BB962C8B-B14F-4D97-AF65-F5344CB8AC3E}">
        <p14:creationId xmlns:p14="http://schemas.microsoft.com/office/powerpoint/2010/main" val="141316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7DD6-3ACC-4C9A-89C0-D08420641917}"/>
              </a:ext>
            </a:extLst>
          </p:cNvPr>
          <p:cNvSpPr>
            <a:spLocks noGrp="1"/>
          </p:cNvSpPr>
          <p:nvPr>
            <p:ph type="title"/>
          </p:nvPr>
        </p:nvSpPr>
        <p:spPr>
          <a:xfrm>
            <a:off x="998736" y="162018"/>
            <a:ext cx="10338047" cy="725750"/>
          </a:xfrm>
        </p:spPr>
        <p:txBody>
          <a:bodyPr>
            <a:normAutofit/>
          </a:bodyPr>
          <a:lstStyle/>
          <a:p>
            <a:r>
              <a:rPr lang="en-US" b="1" dirty="0">
                <a:cs typeface="Times New Roman" panose="02020603050405020304" pitchFamily="18" charset="0"/>
              </a:rPr>
              <a:t>SUMMERY OF THE </a:t>
            </a:r>
            <a:r>
              <a:rPr lang="en-US" b="1" dirty="0">
                <a:ea typeface="Cambria" panose="02040503050406030204" pitchFamily="18" charset="0"/>
                <a:cs typeface="Times New Roman" panose="02020603050405020304" pitchFamily="18" charset="0"/>
              </a:rPr>
              <a:t>LITERATURE</a:t>
            </a:r>
            <a:r>
              <a:rPr lang="en-US" dirty="0">
                <a:ea typeface="Cambria" panose="02040503050406030204" pitchFamily="18" charset="0"/>
                <a:cs typeface="Times New Roman" panose="02020603050405020304" pitchFamily="18" charset="0"/>
              </a:rPr>
              <a:t>:</a:t>
            </a:r>
            <a:r>
              <a:rPr lang="en-US" dirty="0">
                <a:cs typeface="Times New Roman" panose="02020603050405020304" pitchFamily="18" charset="0"/>
              </a:rPr>
              <a:t> </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C1BA8C3A-7C09-4186-B357-E143BBFBE155}"/>
              </a:ext>
            </a:extLst>
          </p:cNvPr>
          <p:cNvSpPr>
            <a:spLocks noGrp="1"/>
          </p:cNvSpPr>
          <p:nvPr>
            <p:ph idx="1"/>
          </p:nvPr>
        </p:nvSpPr>
        <p:spPr>
          <a:xfrm>
            <a:off x="998737" y="958788"/>
            <a:ext cx="10639887" cy="5899211"/>
          </a:xfrm>
        </p:spPr>
        <p:txBody>
          <a:bodyPr>
            <a:normAutofit lnSpcReduction="10000"/>
          </a:bodyPr>
          <a:lstStyle/>
          <a:p>
            <a:pPr algn="just"/>
            <a:r>
              <a:rPr lang="en-IN" sz="1900" dirty="0">
                <a:solidFill>
                  <a:schemeClr val="tx1"/>
                </a:solidFill>
                <a:cs typeface="Times New Roman" panose="02020603050405020304" pitchFamily="18" charset="0"/>
              </a:rPr>
              <a:t>PVC tube in CCFPT(</a:t>
            </a:r>
            <a:r>
              <a:rPr lang="en-US" sz="1900" dirty="0">
                <a:solidFill>
                  <a:schemeClr val="tx1"/>
                </a:solidFill>
                <a:cs typeface="Times New Roman" panose="02020603050405020304" pitchFamily="18" charset="0"/>
              </a:rPr>
              <a:t>confined concrete-filled polyvinyl-chloride tubular)</a:t>
            </a:r>
            <a:r>
              <a:rPr lang="en-IN" sz="1900" dirty="0">
                <a:solidFill>
                  <a:schemeClr val="tx1"/>
                </a:solidFill>
                <a:cs typeface="Times New Roman" panose="02020603050405020304" pitchFamily="18" charset="0"/>
              </a:rPr>
              <a:t> beams results in improved peak strength and initial stiffness.</a:t>
            </a:r>
          </a:p>
          <a:p>
            <a:pPr algn="just"/>
            <a:r>
              <a:rPr lang="en-US" sz="1900" dirty="0">
                <a:solidFill>
                  <a:schemeClr val="tx1"/>
                </a:solidFill>
                <a:cs typeface="Times New Roman" panose="02020603050405020304" pitchFamily="18" charset="0"/>
              </a:rPr>
              <a:t>Rubberized concrete-filled single-skin steel tubes(CFST) results have shown that improved ductility, delaying the premature buckling failure and </a:t>
            </a:r>
            <a:r>
              <a:rPr lang="en-IN" sz="1900" dirty="0">
                <a:solidFill>
                  <a:schemeClr val="tx1"/>
                </a:solidFill>
                <a:cs typeface="Times New Roman" panose="02020603050405020304" pitchFamily="18" charset="0"/>
              </a:rPr>
              <a:t> </a:t>
            </a:r>
            <a:r>
              <a:rPr lang="en-US" sz="1900" dirty="0">
                <a:solidFill>
                  <a:schemeClr val="tx1"/>
                </a:solidFill>
                <a:cs typeface="Times New Roman" panose="02020603050405020304" pitchFamily="18" charset="0"/>
              </a:rPr>
              <a:t>it can be used in beams and columns in buildings in seismic active zones.</a:t>
            </a:r>
          </a:p>
          <a:p>
            <a:pPr algn="just"/>
            <a:r>
              <a:rPr lang="en-US" sz="1900" dirty="0">
                <a:solidFill>
                  <a:schemeClr val="tx1"/>
                </a:solidFill>
                <a:cs typeface="Times New Roman" panose="02020603050405020304" pitchFamily="18" charset="0"/>
              </a:rPr>
              <a:t>Concrete beams with 30% RCA, 5% CR and 0.5% PP(</a:t>
            </a:r>
            <a:r>
              <a:rPr lang="en-IN" sz="1900" dirty="0">
                <a:solidFill>
                  <a:schemeClr val="tx1"/>
                </a:solidFill>
                <a:cs typeface="Times New Roman" panose="02020603050405020304" pitchFamily="18" charset="0"/>
              </a:rPr>
              <a:t>Polypropylene</a:t>
            </a:r>
            <a:r>
              <a:rPr lang="en-US" sz="1900" dirty="0">
                <a:solidFill>
                  <a:schemeClr val="tx1"/>
                </a:solidFill>
                <a:cs typeface="Times New Roman" panose="02020603050405020304" pitchFamily="18" charset="0"/>
              </a:rPr>
              <a:t> fiber) showed improved flexural capacity, ductility, and toughness</a:t>
            </a:r>
          </a:p>
          <a:p>
            <a:pPr algn="just"/>
            <a:r>
              <a:rPr lang="en-US" sz="1900" dirty="0">
                <a:solidFill>
                  <a:schemeClr val="tx1"/>
                </a:solidFill>
                <a:cs typeface="Times New Roman" panose="02020603050405020304" pitchFamily="18" charset="0"/>
              </a:rPr>
              <a:t>Crumb Rubber replacement for aggregate- Incorporating 10%, rubber improved ductility and toughness of concrete mixtures. Combining 1% steel fibers and 10%, rubber improved the performance of RC beams.</a:t>
            </a:r>
          </a:p>
          <a:p>
            <a:pPr algn="just"/>
            <a:r>
              <a:rPr lang="en-US" sz="1900" dirty="0">
                <a:solidFill>
                  <a:schemeClr val="tx1"/>
                </a:solidFill>
                <a:cs typeface="Times New Roman" panose="02020603050405020304" pitchFamily="18" charset="0"/>
              </a:rPr>
              <a:t>The durability of waste rubber powder and hybrid (rubber powder and rubber fibers) concrete was observed. resulted in improved resistance to mass loss under acid attack as the hydrophobic nature of rubber delayed the penetration of proposed a solid chemical strength among the rubber and the concrete matrix. 2.5 percentages are efficient and effective mix which gives desirable strength.</a:t>
            </a:r>
          </a:p>
          <a:p>
            <a:pPr algn="just"/>
            <a:r>
              <a:rPr lang="en-US" sz="1900" dirty="0">
                <a:solidFill>
                  <a:schemeClr val="tx1"/>
                </a:solidFill>
                <a:cs typeface="Times New Roman" panose="02020603050405020304" pitchFamily="18" charset="0"/>
              </a:rPr>
              <a:t>waste tire disposal encourage the use of crumb rubber The acidic solution into the concrete </a:t>
            </a:r>
            <a:r>
              <a:rPr lang="en-US" sz="1900" dirty="0" err="1">
                <a:solidFill>
                  <a:schemeClr val="tx1"/>
                </a:solidFill>
                <a:cs typeface="Times New Roman" panose="02020603050405020304" pitchFamily="18" charset="0"/>
              </a:rPr>
              <a:t>matrix.the</a:t>
            </a:r>
            <a:r>
              <a:rPr lang="en-US" sz="1900" dirty="0">
                <a:solidFill>
                  <a:schemeClr val="tx1"/>
                </a:solidFill>
                <a:cs typeface="Times New Roman" panose="02020603050405020304" pitchFamily="18" charset="0"/>
              </a:rPr>
              <a:t> surface treatment process and was rendering mortars with 2% and 4% of crumb rubber content presented the best set of properties related to deformation capacity, thermal insulation and lower cracking, with tensile bond strength above the minimum required at standards.</a:t>
            </a:r>
            <a:endParaRPr lang="en-IN" sz="1900" dirty="0">
              <a:solidFill>
                <a:schemeClr val="tx1"/>
              </a:solidFill>
              <a:cs typeface="Times New Roman" panose="02020603050405020304" pitchFamily="18" charset="0"/>
            </a:endParaRPr>
          </a:p>
          <a:p>
            <a:endParaRPr lang="en-US" dirty="0">
              <a:solidFill>
                <a:schemeClr val="tx1"/>
              </a:solidFill>
              <a:cs typeface="Times New Roman" panose="02020603050405020304" pitchFamily="18" charset="0"/>
            </a:endParaRPr>
          </a:p>
          <a:p>
            <a:endParaRPr lang="en-US" dirty="0">
              <a:solidFill>
                <a:schemeClr val="tx1"/>
              </a:solidFill>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812643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18BB-5C2C-4D4E-B13F-AF63BB9E7B24}"/>
              </a:ext>
            </a:extLst>
          </p:cNvPr>
          <p:cNvSpPr>
            <a:spLocks noGrp="1"/>
          </p:cNvSpPr>
          <p:nvPr>
            <p:ph type="title"/>
          </p:nvPr>
        </p:nvSpPr>
        <p:spPr>
          <a:xfrm>
            <a:off x="1295400" y="295182"/>
            <a:ext cx="9601200" cy="1231777"/>
          </a:xfrm>
        </p:spPr>
        <p:txBody>
          <a:bodyPr>
            <a:normAutofit/>
          </a:bodyPr>
          <a:lstStyle/>
          <a:p>
            <a:r>
              <a:rPr lang="en-IN" b="1" dirty="0">
                <a:cs typeface="Times New Roman" panose="02020603050405020304" pitchFamily="18" charset="0"/>
              </a:rPr>
              <a:t>PROBLEM STATEMENT:</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CF36B37-8F65-4A63-88B4-E384944266AB}"/>
              </a:ext>
            </a:extLst>
          </p:cNvPr>
          <p:cNvSpPr>
            <a:spLocks noGrp="1"/>
          </p:cNvSpPr>
          <p:nvPr>
            <p:ph idx="1"/>
          </p:nvPr>
        </p:nvSpPr>
        <p:spPr>
          <a:xfrm>
            <a:off x="1158240" y="1833239"/>
            <a:ext cx="10053962" cy="5024761"/>
          </a:xfrm>
        </p:spPr>
        <p:txBody>
          <a:bodyPr>
            <a:normAutofit/>
          </a:bodyPr>
          <a:lstStyle/>
          <a:p>
            <a:pPr algn="just"/>
            <a:r>
              <a:rPr lang="en-IN" sz="2800" dirty="0">
                <a:solidFill>
                  <a:schemeClr val="tx1"/>
                </a:solidFill>
              </a:rPr>
              <a:t>When rubbers crumbs are directly mixed with concrete and  casted, its leads to poor bondage between rubber and cement causing voids.</a:t>
            </a:r>
          </a:p>
          <a:p>
            <a:pPr algn="just"/>
            <a:r>
              <a:rPr lang="en-IN" sz="2800" dirty="0">
                <a:solidFill>
                  <a:schemeClr val="tx1"/>
                </a:solidFill>
              </a:rPr>
              <a:t>These voids tends to initiate corrosion in steel resulting in early  crack formation than conventional concrete.</a:t>
            </a:r>
          </a:p>
          <a:p>
            <a:pPr algn="just"/>
            <a:r>
              <a:rPr lang="en-IN" sz="2800" dirty="0">
                <a:solidFill>
                  <a:schemeClr val="tx1"/>
                </a:solidFill>
              </a:rPr>
              <a:t>To overcome these issues, this project introduces PVC compacted with rubber crumb there by avoiding direct contact with concrete and also increase the ductility behaviour.</a:t>
            </a:r>
          </a:p>
        </p:txBody>
      </p:sp>
    </p:spTree>
    <p:extLst>
      <p:ext uri="{BB962C8B-B14F-4D97-AF65-F5344CB8AC3E}">
        <p14:creationId xmlns:p14="http://schemas.microsoft.com/office/powerpoint/2010/main" val="670677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2283-6976-4BA9-A31D-90D9FFD9A798}"/>
              </a:ext>
            </a:extLst>
          </p:cNvPr>
          <p:cNvSpPr>
            <a:spLocks noGrp="1"/>
          </p:cNvSpPr>
          <p:nvPr>
            <p:ph type="title"/>
          </p:nvPr>
        </p:nvSpPr>
        <p:spPr>
          <a:xfrm>
            <a:off x="1430784" y="487902"/>
            <a:ext cx="9601200" cy="1101201"/>
          </a:xfrm>
        </p:spPr>
        <p:txBody>
          <a:bodyPr>
            <a:normAutofit/>
          </a:bodyPr>
          <a:lstStyle/>
          <a:p>
            <a:r>
              <a:rPr lang="en-US" b="1" dirty="0">
                <a:cs typeface="Times New Roman" panose="02020603050405020304" pitchFamily="18" charset="0"/>
              </a:rPr>
              <a:t>AIM</a:t>
            </a:r>
            <a:endParaRPr lang="en-IN"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9B71CE34-B3E5-4321-A318-84BCC492F491}"/>
              </a:ext>
            </a:extLst>
          </p:cNvPr>
          <p:cNvSpPr>
            <a:spLocks noGrp="1"/>
          </p:cNvSpPr>
          <p:nvPr>
            <p:ph idx="1"/>
          </p:nvPr>
        </p:nvSpPr>
        <p:spPr>
          <a:xfrm>
            <a:off x="1430784" y="1981792"/>
            <a:ext cx="9601200" cy="4464728"/>
          </a:xfrm>
        </p:spPr>
        <p:txBody>
          <a:bodyPr>
            <a:normAutofit/>
          </a:bodyPr>
          <a:lstStyle/>
          <a:p>
            <a:r>
              <a:rPr lang="en-IN" sz="3200" dirty="0">
                <a:solidFill>
                  <a:schemeClr val="tx1"/>
                </a:solidFill>
                <a:cs typeface="Times New Roman" panose="02020603050405020304" pitchFamily="18" charset="0"/>
              </a:rPr>
              <a:t>To investigate the flexural behaviour of the beam, which has Rubber crumbs compacted PVC pipe.</a:t>
            </a:r>
          </a:p>
          <a:p>
            <a:r>
              <a:rPr lang="en-US" sz="3200" dirty="0">
                <a:solidFill>
                  <a:schemeClr val="tx1"/>
                </a:solidFill>
                <a:cs typeface="Times New Roman" panose="02020603050405020304" pitchFamily="18" charset="0"/>
              </a:rPr>
              <a:t>Comparing flexural strength of the conventional beam to the proposed beam.</a:t>
            </a:r>
            <a:endParaRPr lang="en-IN" sz="3200" dirty="0">
              <a:solidFill>
                <a:schemeClr val="tx1"/>
              </a:solidFill>
              <a:cs typeface="Times New Roman" panose="02020603050405020304" pitchFamily="18" charset="0"/>
            </a:endParaRPr>
          </a:p>
          <a:p>
            <a:pPr marL="0" indent="0">
              <a:buNone/>
            </a:pPr>
            <a:endParaRPr lang="en-IN" dirty="0">
              <a:solidFill>
                <a:schemeClr val="tx1"/>
              </a:solidFill>
            </a:endParaRPr>
          </a:p>
        </p:txBody>
      </p:sp>
    </p:spTree>
    <p:extLst>
      <p:ext uri="{BB962C8B-B14F-4D97-AF65-F5344CB8AC3E}">
        <p14:creationId xmlns:p14="http://schemas.microsoft.com/office/powerpoint/2010/main" val="1705666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95D1-A4A1-43DA-A1F7-3B712124712C}"/>
              </a:ext>
            </a:extLst>
          </p:cNvPr>
          <p:cNvSpPr>
            <a:spLocks noGrp="1"/>
          </p:cNvSpPr>
          <p:nvPr>
            <p:ph type="title"/>
          </p:nvPr>
        </p:nvSpPr>
        <p:spPr>
          <a:xfrm>
            <a:off x="1295400" y="221943"/>
            <a:ext cx="9601200" cy="1029809"/>
          </a:xfrm>
        </p:spPr>
        <p:txBody>
          <a:bodyPr>
            <a:normAutofit fontScale="90000"/>
          </a:bodyPr>
          <a:lstStyle/>
          <a:p>
            <a:r>
              <a:rPr lang="en-IN" sz="4900" b="1" dirty="0">
                <a:cs typeface="Times New Roman" panose="02020603050405020304" pitchFamily="18" charset="0"/>
              </a:rPr>
              <a:t>OBJECTIVES</a:t>
            </a:r>
            <a:br>
              <a:rPr lang="en-IN" b="1" dirty="0">
                <a:cs typeface="Times New Roman" panose="02020603050405020304" pitchFamily="18" charset="0"/>
              </a:rPr>
            </a:br>
            <a:endParaRPr lang="en-IN"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1313034C-2BE7-47F3-94ED-FD2E5D990CB3}"/>
              </a:ext>
            </a:extLst>
          </p:cNvPr>
          <p:cNvSpPr>
            <a:spLocks noGrp="1"/>
          </p:cNvSpPr>
          <p:nvPr>
            <p:ph idx="1"/>
          </p:nvPr>
        </p:nvSpPr>
        <p:spPr>
          <a:xfrm>
            <a:off x="1442622" y="1347556"/>
            <a:ext cx="9601200" cy="4162887"/>
          </a:xfrm>
        </p:spPr>
        <p:txBody>
          <a:bodyPr>
            <a:normAutofit/>
          </a:bodyPr>
          <a:lstStyle/>
          <a:p>
            <a:pPr marL="0" indent="0">
              <a:buNone/>
            </a:pPr>
            <a:endParaRPr lang="en-IN" dirty="0">
              <a:solidFill>
                <a:schemeClr val="tx1"/>
              </a:solidFill>
              <a:cs typeface="Times New Roman" panose="02020603050405020304" pitchFamily="18" charset="0"/>
            </a:endParaRPr>
          </a:p>
          <a:p>
            <a:pPr lvl="0"/>
            <a:r>
              <a:rPr lang="en-US" sz="3200" dirty="0">
                <a:solidFill>
                  <a:schemeClr val="tx1"/>
                </a:solidFill>
                <a:cs typeface="Times New Roman" panose="02020603050405020304" pitchFamily="18" charset="0"/>
              </a:rPr>
              <a:t>Performance evaluation of beam with PVC filled with rubber crumbs.</a:t>
            </a:r>
            <a:endParaRPr lang="en-IN" sz="3200" dirty="0">
              <a:solidFill>
                <a:schemeClr val="tx1"/>
              </a:solidFill>
              <a:cs typeface="Times New Roman" panose="02020603050405020304" pitchFamily="18" charset="0"/>
            </a:endParaRPr>
          </a:p>
          <a:p>
            <a:pPr lvl="0"/>
            <a:r>
              <a:rPr lang="en-US" sz="3200" dirty="0">
                <a:solidFill>
                  <a:schemeClr val="tx1"/>
                </a:solidFill>
                <a:cs typeface="Times New Roman" panose="02020603050405020304" pitchFamily="18" charset="0"/>
              </a:rPr>
              <a:t>To minimize the overall environmental effects  by incorporate waste chipped rubber to the concrete. </a:t>
            </a:r>
            <a:endParaRPr lang="en-IN" sz="3200" dirty="0">
              <a:solidFill>
                <a:schemeClr val="tx1"/>
              </a:solidFill>
              <a:cs typeface="Times New Roman" panose="02020603050405020304" pitchFamily="18" charset="0"/>
            </a:endParaRPr>
          </a:p>
          <a:p>
            <a:r>
              <a:rPr lang="en-US" sz="3200" dirty="0">
                <a:solidFill>
                  <a:schemeClr val="tx1"/>
                </a:solidFill>
                <a:cs typeface="Times New Roman" panose="02020603050405020304" pitchFamily="18" charset="0"/>
              </a:rPr>
              <a:t>To study the flexural strength development of concrete with and without PVC pipe filled with rubber crumbs.</a:t>
            </a:r>
          </a:p>
          <a:p>
            <a:pPr marL="0" lvl="0" indent="0">
              <a:buNone/>
            </a:pPr>
            <a:endParaRPr lang="en-IN" sz="3200" dirty="0">
              <a:solidFill>
                <a:schemeClr val="tx1"/>
              </a:solidFill>
            </a:endParaRPr>
          </a:p>
          <a:p>
            <a:pPr marL="0" lvl="0" indent="0">
              <a:buNone/>
            </a:pPr>
            <a:endParaRPr lang="en-IN"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123495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23CB-2783-4B17-9AA6-CA3E695EC9E8}"/>
              </a:ext>
            </a:extLst>
          </p:cNvPr>
          <p:cNvSpPr>
            <a:spLocks noGrp="1"/>
          </p:cNvSpPr>
          <p:nvPr>
            <p:ph type="title"/>
          </p:nvPr>
        </p:nvSpPr>
        <p:spPr>
          <a:xfrm>
            <a:off x="790112" y="196787"/>
            <a:ext cx="9601200" cy="707994"/>
          </a:xfrm>
        </p:spPr>
        <p:txBody>
          <a:bodyPr/>
          <a:lstStyle/>
          <a:p>
            <a:r>
              <a:rPr lang="en-US" b="1" dirty="0">
                <a:solidFill>
                  <a:schemeClr val="accent1">
                    <a:lumMod val="75000"/>
                  </a:schemeClr>
                </a:solidFill>
                <a:cs typeface="Times New Roman" panose="02020603050405020304" pitchFamily="18" charset="0"/>
              </a:rPr>
              <a:t>METHODOLOGY</a:t>
            </a:r>
            <a:endParaRPr lang="en-IN" b="1" dirty="0">
              <a:solidFill>
                <a:schemeClr val="accent1">
                  <a:lumMod val="75000"/>
                </a:schemeClr>
              </a:solidFill>
              <a:cs typeface="Times New Roman" panose="02020603050405020304" pitchFamily="18" charset="0"/>
            </a:endParaRPr>
          </a:p>
        </p:txBody>
      </p:sp>
      <p:graphicFrame>
        <p:nvGraphicFramePr>
          <p:cNvPr id="31" name="Content Placeholder 30">
            <a:extLst>
              <a:ext uri="{FF2B5EF4-FFF2-40B4-BE49-F238E27FC236}">
                <a16:creationId xmlns:a16="http://schemas.microsoft.com/office/drawing/2014/main" id="{9BE532EA-5327-4A2D-BA61-AAC879E3FA28}"/>
              </a:ext>
            </a:extLst>
          </p:cNvPr>
          <p:cNvGraphicFramePr>
            <a:graphicFrameLocks noGrp="1"/>
          </p:cNvGraphicFramePr>
          <p:nvPr>
            <p:ph idx="1"/>
            <p:extLst>
              <p:ext uri="{D42A27DB-BD31-4B8C-83A1-F6EECF244321}">
                <p14:modId xmlns:p14="http://schemas.microsoft.com/office/powerpoint/2010/main" val="3767727236"/>
              </p:ext>
            </p:extLst>
          </p:nvPr>
        </p:nvGraphicFramePr>
        <p:xfrm>
          <a:off x="1451499" y="754604"/>
          <a:ext cx="10400190" cy="6103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5457C74F-BD91-448D-AC83-1C65EB07E687}"/>
              </a:ext>
            </a:extLst>
          </p:cNvPr>
          <p:cNvSpPr/>
          <p:nvPr/>
        </p:nvSpPr>
        <p:spPr>
          <a:xfrm>
            <a:off x="4263390" y="1419313"/>
            <a:ext cx="3989070" cy="445770"/>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tx1"/>
                </a:solidFill>
                <a:cs typeface="Times New Roman" pitchFamily="18" charset="0"/>
              </a:rPr>
              <a:t>Identify and selection of project area</a:t>
            </a:r>
          </a:p>
        </p:txBody>
      </p:sp>
      <p:cxnSp>
        <p:nvCxnSpPr>
          <p:cNvPr id="6" name="Straight Arrow Connector 5">
            <a:extLst>
              <a:ext uri="{FF2B5EF4-FFF2-40B4-BE49-F238E27FC236}">
                <a16:creationId xmlns:a16="http://schemas.microsoft.com/office/drawing/2014/main" id="{DE1BA4A8-943B-4C77-B6DA-9127EB41CCF7}"/>
              </a:ext>
            </a:extLst>
          </p:cNvPr>
          <p:cNvCxnSpPr/>
          <p:nvPr/>
        </p:nvCxnSpPr>
        <p:spPr>
          <a:xfrm>
            <a:off x="6092190" y="1865083"/>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5C221192-C163-4501-971B-234974287E0F}"/>
              </a:ext>
            </a:extLst>
          </p:cNvPr>
          <p:cNvCxnSpPr/>
          <p:nvPr/>
        </p:nvCxnSpPr>
        <p:spPr>
          <a:xfrm>
            <a:off x="6092190" y="2539453"/>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50F43F40-D581-4AB8-92B4-5A3E17BDFF2A}"/>
              </a:ext>
            </a:extLst>
          </p:cNvPr>
          <p:cNvSpPr/>
          <p:nvPr/>
        </p:nvSpPr>
        <p:spPr>
          <a:xfrm>
            <a:off x="4831081" y="2167978"/>
            <a:ext cx="2569180" cy="329565"/>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cs typeface="Times New Roman" pitchFamily="18" charset="0"/>
              </a:rPr>
              <a:t>Literature survey</a:t>
            </a:r>
            <a:endParaRPr lang="en-IN" dirty="0">
              <a:solidFill>
                <a:schemeClr val="tx1"/>
              </a:solidFill>
              <a:cs typeface="Times New Roman" pitchFamily="18" charset="0"/>
            </a:endParaRPr>
          </a:p>
        </p:txBody>
      </p:sp>
      <p:cxnSp>
        <p:nvCxnSpPr>
          <p:cNvPr id="9" name="Straight Arrow Connector 8">
            <a:extLst>
              <a:ext uri="{FF2B5EF4-FFF2-40B4-BE49-F238E27FC236}">
                <a16:creationId xmlns:a16="http://schemas.microsoft.com/office/drawing/2014/main" id="{6C621124-0F7A-41D0-AB3B-6E59720BF691}"/>
              </a:ext>
            </a:extLst>
          </p:cNvPr>
          <p:cNvCxnSpPr/>
          <p:nvPr/>
        </p:nvCxnSpPr>
        <p:spPr>
          <a:xfrm>
            <a:off x="6092190" y="3213823"/>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56571A12-DEA4-44B5-B81D-60196C0334FC}"/>
              </a:ext>
            </a:extLst>
          </p:cNvPr>
          <p:cNvSpPr/>
          <p:nvPr/>
        </p:nvSpPr>
        <p:spPr>
          <a:xfrm>
            <a:off x="4831076" y="2876637"/>
            <a:ext cx="2569181" cy="363856"/>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tx1"/>
                </a:solidFill>
                <a:cs typeface="Times New Roman" pitchFamily="18" charset="0"/>
              </a:rPr>
              <a:t>Material Procurement</a:t>
            </a:r>
          </a:p>
        </p:txBody>
      </p:sp>
      <p:cxnSp>
        <p:nvCxnSpPr>
          <p:cNvPr id="11" name="Straight Arrow Connector 10">
            <a:extLst>
              <a:ext uri="{FF2B5EF4-FFF2-40B4-BE49-F238E27FC236}">
                <a16:creationId xmlns:a16="http://schemas.microsoft.com/office/drawing/2014/main" id="{961182E1-9420-4E2A-BC09-5AC904C745FC}"/>
              </a:ext>
            </a:extLst>
          </p:cNvPr>
          <p:cNvCxnSpPr/>
          <p:nvPr/>
        </p:nvCxnSpPr>
        <p:spPr>
          <a:xfrm>
            <a:off x="6096000" y="3888193"/>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372646D1-CB11-47AD-ACBE-23E5A3FEF153}"/>
              </a:ext>
            </a:extLst>
          </p:cNvPr>
          <p:cNvSpPr/>
          <p:nvPr/>
        </p:nvSpPr>
        <p:spPr>
          <a:xfrm>
            <a:off x="4389120" y="4231093"/>
            <a:ext cx="3600450" cy="354330"/>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cs typeface="Times New Roman" pitchFamily="18" charset="0"/>
              </a:rPr>
              <a:t>Mix Design</a:t>
            </a:r>
          </a:p>
        </p:txBody>
      </p:sp>
      <p:cxnSp>
        <p:nvCxnSpPr>
          <p:cNvPr id="13" name="Straight Arrow Connector 12">
            <a:extLst>
              <a:ext uri="{FF2B5EF4-FFF2-40B4-BE49-F238E27FC236}">
                <a16:creationId xmlns:a16="http://schemas.microsoft.com/office/drawing/2014/main" id="{489B7BFD-4F31-43E8-AA5F-C0C6CF9D374B}"/>
              </a:ext>
            </a:extLst>
          </p:cNvPr>
          <p:cNvCxnSpPr/>
          <p:nvPr/>
        </p:nvCxnSpPr>
        <p:spPr>
          <a:xfrm>
            <a:off x="6088380" y="4585423"/>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AD1766A-570E-4BEE-A50E-5E8357DF4B23}"/>
              </a:ext>
            </a:extLst>
          </p:cNvPr>
          <p:cNvSpPr/>
          <p:nvPr/>
        </p:nvSpPr>
        <p:spPr>
          <a:xfrm>
            <a:off x="4606290" y="4909273"/>
            <a:ext cx="3017520" cy="354330"/>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cs typeface="Times New Roman" pitchFamily="18" charset="0"/>
              </a:rPr>
              <a:t>Casting of Beams</a:t>
            </a:r>
          </a:p>
        </p:txBody>
      </p:sp>
      <p:cxnSp>
        <p:nvCxnSpPr>
          <p:cNvPr id="15" name="Straight Arrow Connector 14">
            <a:extLst>
              <a:ext uri="{FF2B5EF4-FFF2-40B4-BE49-F238E27FC236}">
                <a16:creationId xmlns:a16="http://schemas.microsoft.com/office/drawing/2014/main" id="{4CCC29B1-DB1C-4653-9D21-365E74162F55}"/>
              </a:ext>
            </a:extLst>
          </p:cNvPr>
          <p:cNvCxnSpPr/>
          <p:nvPr/>
        </p:nvCxnSpPr>
        <p:spPr>
          <a:xfrm>
            <a:off x="6088380" y="5263603"/>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7C13E12D-A0B8-4058-92EC-41412838306C}"/>
              </a:ext>
            </a:extLst>
          </p:cNvPr>
          <p:cNvSpPr/>
          <p:nvPr/>
        </p:nvSpPr>
        <p:spPr>
          <a:xfrm>
            <a:off x="4312577" y="5583644"/>
            <a:ext cx="3455840" cy="445770"/>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cs typeface="Times New Roman" pitchFamily="18" charset="0"/>
              </a:rPr>
              <a:t>Testing &amp; Comparison</a:t>
            </a:r>
          </a:p>
        </p:txBody>
      </p:sp>
      <p:sp>
        <p:nvSpPr>
          <p:cNvPr id="17" name="Rectangle 16">
            <a:extLst>
              <a:ext uri="{FF2B5EF4-FFF2-40B4-BE49-F238E27FC236}">
                <a16:creationId xmlns:a16="http://schemas.microsoft.com/office/drawing/2014/main" id="{B94AB279-E3C6-4D3C-87DA-532545D05CE1}"/>
              </a:ext>
            </a:extLst>
          </p:cNvPr>
          <p:cNvSpPr/>
          <p:nvPr/>
        </p:nvSpPr>
        <p:spPr>
          <a:xfrm>
            <a:off x="4389120" y="3564343"/>
            <a:ext cx="3600450" cy="354330"/>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cs typeface="Times New Roman" pitchFamily="18" charset="0"/>
              </a:rPr>
              <a:t>Testing of raw material</a:t>
            </a:r>
          </a:p>
        </p:txBody>
      </p:sp>
      <p:sp>
        <p:nvSpPr>
          <p:cNvPr id="18" name="Rectangle 17">
            <a:extLst>
              <a:ext uri="{FF2B5EF4-FFF2-40B4-BE49-F238E27FC236}">
                <a16:creationId xmlns:a16="http://schemas.microsoft.com/office/drawing/2014/main" id="{2CC85B9B-7C58-4061-A42A-FDE783657507}"/>
              </a:ext>
            </a:extLst>
          </p:cNvPr>
          <p:cNvSpPr/>
          <p:nvPr/>
        </p:nvSpPr>
        <p:spPr>
          <a:xfrm>
            <a:off x="4288155" y="6355169"/>
            <a:ext cx="3600450" cy="445770"/>
          </a:xfrm>
          <a:prstGeom prst="rect">
            <a:avLst/>
          </a:prstGeom>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cs typeface="Times New Roman" pitchFamily="18" charset="0"/>
              </a:rPr>
              <a:t>Results &amp; Conclusion</a:t>
            </a:r>
          </a:p>
        </p:txBody>
      </p:sp>
      <p:cxnSp>
        <p:nvCxnSpPr>
          <p:cNvPr id="19" name="Straight Arrow Connector 18">
            <a:extLst>
              <a:ext uri="{FF2B5EF4-FFF2-40B4-BE49-F238E27FC236}">
                <a16:creationId xmlns:a16="http://schemas.microsoft.com/office/drawing/2014/main" id="{FF7AE1A0-250C-47E2-B3DA-DDA3BD11A630}"/>
              </a:ext>
            </a:extLst>
          </p:cNvPr>
          <p:cNvCxnSpPr/>
          <p:nvPr/>
        </p:nvCxnSpPr>
        <p:spPr>
          <a:xfrm>
            <a:off x="6088380" y="6029414"/>
            <a:ext cx="0" cy="320040"/>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1427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5BE683D-92D3-175D-97A8-E979011BA96D}"/>
              </a:ext>
            </a:extLst>
          </p:cNvPr>
          <p:cNvSpPr>
            <a:spLocks noGrp="1"/>
          </p:cNvSpPr>
          <p:nvPr>
            <p:ph idx="1"/>
          </p:nvPr>
        </p:nvSpPr>
        <p:spPr>
          <a:xfrm>
            <a:off x="838200" y="876300"/>
            <a:ext cx="10515600" cy="5300663"/>
          </a:xfrm>
        </p:spPr>
        <p:txBody>
          <a:bodyPr>
            <a:normAutofit/>
          </a:bodyPr>
          <a:lstStyle/>
          <a:p>
            <a:pPr marL="342900" indent="-342900">
              <a:buAutoNum type="arabicPeriod"/>
            </a:pPr>
            <a:r>
              <a:rPr lang="en-IN" b="1" dirty="0">
                <a:latin typeface="+mj-lt"/>
                <a:cs typeface="Times New Roman" panose="02020603050405020304" pitchFamily="18" charset="0"/>
              </a:rPr>
              <a:t>CEMENT</a:t>
            </a:r>
          </a:p>
          <a:p>
            <a:pPr marL="0" indent="0">
              <a:buNone/>
            </a:pPr>
            <a:endParaRPr lang="en-IN" sz="18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38F9AB9-C09D-3DB5-7E3F-D6185DDF187D}"/>
              </a:ext>
            </a:extLst>
          </p:cNvPr>
          <p:cNvSpPr/>
          <p:nvPr/>
        </p:nvSpPr>
        <p:spPr>
          <a:xfrm>
            <a:off x="2101214" y="1387475"/>
            <a:ext cx="7332717" cy="707886"/>
          </a:xfrm>
          <a:prstGeom prst="rect">
            <a:avLst/>
          </a:prstGeom>
        </p:spPr>
        <p:txBody>
          <a:bodyPr wrap="square">
            <a:spAutoFit/>
          </a:bodyPr>
          <a:lstStyle/>
          <a:p>
            <a:pPr algn="ctr"/>
            <a:r>
              <a:rPr lang="en-IN" sz="2000" b="1" dirty="0">
                <a:latin typeface="+mj-lt"/>
                <a:cs typeface="Times New Roman" panose="02020603050405020304" pitchFamily="18" charset="0"/>
              </a:rPr>
              <a:t>Standard Consistency of Cement </a:t>
            </a:r>
            <a:r>
              <a:rPr lang="en-IN" sz="2000" dirty="0">
                <a:latin typeface="+mj-lt"/>
                <a:cs typeface="Times New Roman" panose="02020603050405020304" pitchFamily="18" charset="0"/>
              </a:rPr>
              <a:t>= (Quantity of water for 5-7 mm   penetration/Weight of cement) X 100</a:t>
            </a:r>
          </a:p>
        </p:txBody>
      </p:sp>
      <p:sp>
        <p:nvSpPr>
          <p:cNvPr id="9" name="Rectangle 8">
            <a:extLst>
              <a:ext uri="{FF2B5EF4-FFF2-40B4-BE49-F238E27FC236}">
                <a16:creationId xmlns:a16="http://schemas.microsoft.com/office/drawing/2014/main" id="{6C02D887-20FC-D4B3-0BCE-212AA79302A0}"/>
              </a:ext>
            </a:extLst>
          </p:cNvPr>
          <p:cNvSpPr/>
          <p:nvPr/>
        </p:nvSpPr>
        <p:spPr>
          <a:xfrm>
            <a:off x="681990" y="0"/>
            <a:ext cx="10515600" cy="769441"/>
          </a:xfrm>
          <a:prstGeom prst="rect">
            <a:avLst/>
          </a:prstGeom>
        </p:spPr>
        <p:txBody>
          <a:bodyPr wrap="square">
            <a:spAutoFit/>
          </a:bodyPr>
          <a:lstStyle/>
          <a:p>
            <a:pPr algn="just"/>
            <a:r>
              <a:rPr lang="en-IN" sz="4400" b="1" dirty="0">
                <a:solidFill>
                  <a:schemeClr val="tx2"/>
                </a:solidFill>
                <a:latin typeface="+mj-lt"/>
                <a:cs typeface="Times New Roman" panose="02020603050405020304" pitchFamily="18" charset="0"/>
              </a:rPr>
              <a:t>MATERIAL TESTING:</a:t>
            </a:r>
          </a:p>
        </p:txBody>
      </p:sp>
      <p:graphicFrame>
        <p:nvGraphicFramePr>
          <p:cNvPr id="10" name="Content Placeholder 3">
            <a:extLst>
              <a:ext uri="{FF2B5EF4-FFF2-40B4-BE49-F238E27FC236}">
                <a16:creationId xmlns:a16="http://schemas.microsoft.com/office/drawing/2014/main" id="{C9E3781A-668D-DB6B-2C04-1EEB9B43C5AC}"/>
              </a:ext>
            </a:extLst>
          </p:cNvPr>
          <p:cNvGraphicFramePr>
            <a:graphicFrameLocks/>
          </p:cNvGraphicFramePr>
          <p:nvPr>
            <p:extLst>
              <p:ext uri="{D42A27DB-BD31-4B8C-83A1-F6EECF244321}">
                <p14:modId xmlns:p14="http://schemas.microsoft.com/office/powerpoint/2010/main" val="1958951242"/>
              </p:ext>
            </p:extLst>
          </p:nvPr>
        </p:nvGraphicFramePr>
        <p:xfrm>
          <a:off x="2101215" y="2438400"/>
          <a:ext cx="8229600" cy="3383280"/>
        </p:xfrm>
        <a:graphic>
          <a:graphicData uri="http://schemas.openxmlformats.org/drawingml/2006/table">
            <a:tbl>
              <a:tblPr firstRow="1" bandRow="1">
                <a:tableStyleId>{5940675A-B579-460E-94D1-54222C63F5DA}</a:tableStyleId>
              </a:tblPr>
              <a:tblGrid>
                <a:gridCol w="1018456">
                  <a:extLst>
                    <a:ext uri="{9D8B030D-6E8A-4147-A177-3AD203B41FA5}">
                      <a16:colId xmlns:a16="http://schemas.microsoft.com/office/drawing/2014/main" val="20000"/>
                    </a:ext>
                  </a:extLst>
                </a:gridCol>
                <a:gridCol w="2273384">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pPr algn="ctr"/>
                      <a:r>
                        <a:rPr lang="en-US" sz="2400" b="1" dirty="0">
                          <a:latin typeface="+mn-lt"/>
                          <a:cs typeface="Times New Roman" pitchFamily="18" charset="0"/>
                        </a:rPr>
                        <a:t>TRIAL</a:t>
                      </a:r>
                      <a:endParaRPr lang="en-IN" sz="2400" b="1" dirty="0">
                        <a:latin typeface="+mn-lt"/>
                        <a:cs typeface="Times New Roman" pitchFamily="18" charset="0"/>
                      </a:endParaRPr>
                    </a:p>
                  </a:txBody>
                  <a:tcPr/>
                </a:tc>
                <a:tc>
                  <a:txBody>
                    <a:bodyPr/>
                    <a:lstStyle/>
                    <a:p>
                      <a:pPr algn="ctr"/>
                      <a:r>
                        <a:rPr lang="en-US" sz="2400" b="1" dirty="0">
                          <a:latin typeface="+mn-lt"/>
                          <a:cs typeface="Times New Roman" pitchFamily="18" charset="0"/>
                        </a:rPr>
                        <a:t>Quantity</a:t>
                      </a:r>
                      <a:r>
                        <a:rPr lang="en-US" sz="2400" b="1" baseline="0" dirty="0">
                          <a:latin typeface="+mn-lt"/>
                          <a:cs typeface="Times New Roman" pitchFamily="18" charset="0"/>
                        </a:rPr>
                        <a:t> of cement taken in g</a:t>
                      </a:r>
                      <a:endParaRPr lang="en-IN" sz="2400" b="1" dirty="0">
                        <a:latin typeface="+mn-lt"/>
                        <a:cs typeface="Times New Roman" pitchFamily="18" charset="0"/>
                      </a:endParaRPr>
                    </a:p>
                  </a:txBody>
                  <a:tcPr/>
                </a:tc>
                <a:tc>
                  <a:txBody>
                    <a:bodyPr/>
                    <a:lstStyle/>
                    <a:p>
                      <a:pPr algn="ctr"/>
                      <a:r>
                        <a:rPr lang="en-US" sz="2400" b="1" dirty="0">
                          <a:latin typeface="+mn-lt"/>
                          <a:cs typeface="Times New Roman" pitchFamily="18" charset="0"/>
                        </a:rPr>
                        <a:t>Quantity of water added in ml</a:t>
                      </a:r>
                      <a:endParaRPr lang="en-IN" sz="2400" b="1" dirty="0">
                        <a:latin typeface="+mn-lt"/>
                        <a:cs typeface="Times New Roman" pitchFamily="18" charset="0"/>
                      </a:endParaRPr>
                    </a:p>
                  </a:txBody>
                  <a:tcPr/>
                </a:tc>
                <a:tc>
                  <a:txBody>
                    <a:bodyPr/>
                    <a:lstStyle/>
                    <a:p>
                      <a:pPr algn="ctr"/>
                      <a:r>
                        <a:rPr lang="en-US" sz="2400" b="1" dirty="0">
                          <a:latin typeface="+mn-lt"/>
                          <a:cs typeface="Times New Roman" pitchFamily="18" charset="0"/>
                        </a:rPr>
                        <a:t>Penetration in </a:t>
                      </a:r>
                    </a:p>
                    <a:p>
                      <a:pPr algn="ctr"/>
                      <a:r>
                        <a:rPr lang="en-US" sz="2400" b="1" dirty="0">
                          <a:latin typeface="+mn-lt"/>
                          <a:cs typeface="Times New Roman" pitchFamily="18" charset="0"/>
                        </a:rPr>
                        <a:t>mm</a:t>
                      </a:r>
                      <a:endParaRPr lang="en-IN" sz="2400" b="1" dirty="0">
                        <a:latin typeface="+mn-lt"/>
                        <a:cs typeface="Times New Roman" pitchFamily="18" charset="0"/>
                      </a:endParaRPr>
                    </a:p>
                  </a:txBody>
                  <a:tcPr/>
                </a:tc>
                <a:tc>
                  <a:txBody>
                    <a:bodyPr/>
                    <a:lstStyle/>
                    <a:p>
                      <a:pPr algn="ctr"/>
                      <a:r>
                        <a:rPr lang="en-US" sz="2400" b="1" dirty="0">
                          <a:latin typeface="+mn-lt"/>
                          <a:cs typeface="Times New Roman" pitchFamily="18" charset="0"/>
                        </a:rPr>
                        <a:t>Nominal Consistency</a:t>
                      </a:r>
                      <a:r>
                        <a:rPr lang="en-US" sz="2400" b="1" baseline="0" dirty="0">
                          <a:latin typeface="+mn-lt"/>
                          <a:cs typeface="Times New Roman" pitchFamily="18" charset="0"/>
                        </a:rPr>
                        <a:t> in %</a:t>
                      </a:r>
                      <a:endParaRPr lang="en-IN" sz="2400" b="1" dirty="0">
                        <a:latin typeface="+mn-lt"/>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sz="2400" b="1" dirty="0">
                          <a:latin typeface="+mn-lt"/>
                        </a:rPr>
                        <a:t>1.</a:t>
                      </a:r>
                      <a:endParaRPr lang="en-IN" sz="2400" b="1" dirty="0">
                        <a:latin typeface="+mn-lt"/>
                      </a:endParaRPr>
                    </a:p>
                  </a:txBody>
                  <a:tcPr/>
                </a:tc>
                <a:tc>
                  <a:txBody>
                    <a:bodyPr/>
                    <a:lstStyle/>
                    <a:p>
                      <a:pPr algn="ctr"/>
                      <a:r>
                        <a:rPr lang="en-US" sz="2400" dirty="0">
                          <a:latin typeface="+mn-lt"/>
                        </a:rPr>
                        <a:t>250</a:t>
                      </a:r>
                      <a:endParaRPr lang="en-IN" sz="2400" dirty="0">
                        <a:latin typeface="+mn-lt"/>
                      </a:endParaRPr>
                    </a:p>
                  </a:txBody>
                  <a:tcPr anchor="ctr"/>
                </a:tc>
                <a:tc>
                  <a:txBody>
                    <a:bodyPr/>
                    <a:lstStyle/>
                    <a:p>
                      <a:pPr algn="ctr"/>
                      <a:r>
                        <a:rPr lang="en-US" sz="2400" dirty="0">
                          <a:latin typeface="+mn-lt"/>
                        </a:rPr>
                        <a:t>62.5</a:t>
                      </a:r>
                      <a:endParaRPr lang="en-IN" sz="2400" dirty="0">
                        <a:latin typeface="+mn-lt"/>
                      </a:endParaRPr>
                    </a:p>
                  </a:txBody>
                  <a:tcPr anchor="ctr"/>
                </a:tc>
                <a:tc>
                  <a:txBody>
                    <a:bodyPr/>
                    <a:lstStyle/>
                    <a:p>
                      <a:pPr algn="ctr"/>
                      <a:r>
                        <a:rPr lang="en-US" sz="2400" dirty="0">
                          <a:latin typeface="+mn-lt"/>
                        </a:rPr>
                        <a:t>32</a:t>
                      </a:r>
                      <a:endParaRPr lang="en-IN" sz="2400" dirty="0">
                        <a:latin typeface="+mn-lt"/>
                      </a:endParaRPr>
                    </a:p>
                  </a:txBody>
                  <a:tcPr anchor="ctr"/>
                </a:tc>
                <a:tc>
                  <a:txBody>
                    <a:bodyPr/>
                    <a:lstStyle/>
                    <a:p>
                      <a:pPr algn="ctr"/>
                      <a:r>
                        <a:rPr lang="en-US" sz="2400" dirty="0">
                          <a:latin typeface="+mn-lt"/>
                        </a:rPr>
                        <a:t>25</a:t>
                      </a:r>
                      <a:endParaRPr lang="en-IN" sz="2400" dirty="0">
                        <a:latin typeface="+mn-lt"/>
                      </a:endParaRPr>
                    </a:p>
                  </a:txBody>
                  <a:tcPr anchor="ctr"/>
                </a:tc>
                <a:extLst>
                  <a:ext uri="{0D108BD9-81ED-4DB2-BD59-A6C34878D82A}">
                    <a16:rowId xmlns:a16="http://schemas.microsoft.com/office/drawing/2014/main" val="10001"/>
                  </a:ext>
                </a:extLst>
              </a:tr>
              <a:tr h="370840">
                <a:tc>
                  <a:txBody>
                    <a:bodyPr/>
                    <a:lstStyle/>
                    <a:p>
                      <a:pPr algn="ctr"/>
                      <a:r>
                        <a:rPr lang="en-US" sz="2400" b="1" dirty="0">
                          <a:latin typeface="+mn-lt"/>
                        </a:rPr>
                        <a:t>2.</a:t>
                      </a:r>
                      <a:endParaRPr lang="en-IN" sz="2400" b="1" dirty="0">
                        <a:latin typeface="+mn-lt"/>
                      </a:endParaRPr>
                    </a:p>
                  </a:txBody>
                  <a:tcPr/>
                </a:tc>
                <a:tc>
                  <a:txBody>
                    <a:bodyPr/>
                    <a:lstStyle/>
                    <a:p>
                      <a:pPr algn="ctr"/>
                      <a:r>
                        <a:rPr lang="en-US" sz="2400" dirty="0">
                          <a:latin typeface="+mn-lt"/>
                        </a:rPr>
                        <a:t>250</a:t>
                      </a:r>
                      <a:endParaRPr lang="en-IN" sz="2400" dirty="0">
                        <a:latin typeface="+mn-lt"/>
                      </a:endParaRPr>
                    </a:p>
                  </a:txBody>
                  <a:tcPr anchor="ctr"/>
                </a:tc>
                <a:tc>
                  <a:txBody>
                    <a:bodyPr/>
                    <a:lstStyle/>
                    <a:p>
                      <a:pPr algn="ctr"/>
                      <a:r>
                        <a:rPr lang="en-US" sz="2400" dirty="0">
                          <a:latin typeface="+mn-lt"/>
                        </a:rPr>
                        <a:t>75</a:t>
                      </a:r>
                      <a:endParaRPr lang="en-IN" sz="2400" dirty="0">
                        <a:latin typeface="+mn-lt"/>
                      </a:endParaRPr>
                    </a:p>
                  </a:txBody>
                  <a:tcPr anchor="ctr"/>
                </a:tc>
                <a:tc>
                  <a:txBody>
                    <a:bodyPr/>
                    <a:lstStyle/>
                    <a:p>
                      <a:pPr algn="ctr"/>
                      <a:r>
                        <a:rPr lang="en-US" sz="2400" dirty="0">
                          <a:latin typeface="+mn-lt"/>
                        </a:rPr>
                        <a:t>11</a:t>
                      </a:r>
                      <a:endParaRPr lang="en-IN" sz="2400" dirty="0">
                        <a:latin typeface="+mn-lt"/>
                      </a:endParaRPr>
                    </a:p>
                  </a:txBody>
                  <a:tcPr anchor="ctr"/>
                </a:tc>
                <a:tc>
                  <a:txBody>
                    <a:bodyPr/>
                    <a:lstStyle/>
                    <a:p>
                      <a:pPr algn="ctr"/>
                      <a:r>
                        <a:rPr lang="en-US" sz="2400" dirty="0">
                          <a:latin typeface="+mn-lt"/>
                        </a:rPr>
                        <a:t>30</a:t>
                      </a:r>
                      <a:endParaRPr lang="en-IN" sz="2400" dirty="0">
                        <a:latin typeface="+mn-lt"/>
                      </a:endParaRPr>
                    </a:p>
                  </a:txBody>
                  <a:tcPr anchor="ctr"/>
                </a:tc>
                <a:extLst>
                  <a:ext uri="{0D108BD9-81ED-4DB2-BD59-A6C34878D82A}">
                    <a16:rowId xmlns:a16="http://schemas.microsoft.com/office/drawing/2014/main" val="10002"/>
                  </a:ext>
                </a:extLst>
              </a:tr>
              <a:tr h="370840">
                <a:tc>
                  <a:txBody>
                    <a:bodyPr/>
                    <a:lstStyle/>
                    <a:p>
                      <a:pPr algn="ctr"/>
                      <a:r>
                        <a:rPr lang="en-US" sz="2400" b="1" dirty="0">
                          <a:latin typeface="+mn-lt"/>
                        </a:rPr>
                        <a:t>3.</a:t>
                      </a:r>
                      <a:endParaRPr lang="en-IN" sz="2400" b="1" dirty="0">
                        <a:latin typeface="+mn-lt"/>
                      </a:endParaRPr>
                    </a:p>
                  </a:txBody>
                  <a:tcPr/>
                </a:tc>
                <a:tc>
                  <a:txBody>
                    <a:bodyPr/>
                    <a:lstStyle/>
                    <a:p>
                      <a:pPr algn="ctr"/>
                      <a:r>
                        <a:rPr lang="en-US" sz="2400" dirty="0">
                          <a:latin typeface="+mn-lt"/>
                        </a:rPr>
                        <a:t>250</a:t>
                      </a:r>
                      <a:endParaRPr lang="en-IN" sz="2400" dirty="0">
                        <a:latin typeface="+mn-lt"/>
                      </a:endParaRPr>
                    </a:p>
                  </a:txBody>
                  <a:tcPr anchor="ctr"/>
                </a:tc>
                <a:tc>
                  <a:txBody>
                    <a:bodyPr/>
                    <a:lstStyle/>
                    <a:p>
                      <a:pPr algn="ctr"/>
                      <a:r>
                        <a:rPr lang="en-US" sz="2400" dirty="0">
                          <a:latin typeface="+mn-lt"/>
                        </a:rPr>
                        <a:t>87.5</a:t>
                      </a:r>
                      <a:endParaRPr lang="en-IN" sz="2400" dirty="0">
                        <a:latin typeface="+mn-lt"/>
                      </a:endParaRPr>
                    </a:p>
                  </a:txBody>
                  <a:tcPr anchor="ctr"/>
                </a:tc>
                <a:tc>
                  <a:txBody>
                    <a:bodyPr/>
                    <a:lstStyle/>
                    <a:p>
                      <a:pPr algn="ctr"/>
                      <a:r>
                        <a:rPr lang="en-US" sz="2400" dirty="0">
                          <a:latin typeface="+mn-lt"/>
                        </a:rPr>
                        <a:t>6</a:t>
                      </a:r>
                      <a:endParaRPr lang="en-IN" sz="2400" dirty="0">
                        <a:latin typeface="+mn-lt"/>
                      </a:endParaRPr>
                    </a:p>
                  </a:txBody>
                  <a:tcPr anchor="ctr"/>
                </a:tc>
                <a:tc>
                  <a:txBody>
                    <a:bodyPr/>
                    <a:lstStyle/>
                    <a:p>
                      <a:pPr algn="ctr"/>
                      <a:r>
                        <a:rPr lang="en-US" sz="2400" dirty="0">
                          <a:latin typeface="+mn-lt"/>
                        </a:rPr>
                        <a:t>35</a:t>
                      </a:r>
                      <a:endParaRPr lang="en-IN" sz="2400" dirty="0">
                        <a:latin typeface="+mn-lt"/>
                      </a:endParaRPr>
                    </a:p>
                  </a:txBody>
                  <a:tcPr anchor="ctr"/>
                </a:tc>
                <a:extLst>
                  <a:ext uri="{0D108BD9-81ED-4DB2-BD59-A6C34878D82A}">
                    <a16:rowId xmlns:a16="http://schemas.microsoft.com/office/drawing/2014/main" val="10003"/>
                  </a:ext>
                </a:extLst>
              </a:tr>
              <a:tr h="370840">
                <a:tc gridSpan="4">
                  <a:txBody>
                    <a:bodyPr/>
                    <a:lstStyle/>
                    <a:p>
                      <a:pPr algn="ctr"/>
                      <a:r>
                        <a:rPr lang="en-US" sz="2400" dirty="0">
                          <a:latin typeface="+mn-lt"/>
                        </a:rPr>
                        <a:t>Average</a:t>
                      </a:r>
                      <a:endParaRPr lang="en-IN" sz="2400" dirty="0">
                        <a:latin typeface="+mn-lt"/>
                      </a:endParaRPr>
                    </a:p>
                  </a:txBody>
                  <a:tcPr anchor="ctr"/>
                </a:tc>
                <a:tc hMerge="1">
                  <a:txBody>
                    <a:bodyPr/>
                    <a:lstStyle/>
                    <a:p>
                      <a:endParaRPr lang="en-IN"/>
                    </a:p>
                  </a:txBody>
                  <a:tcPr/>
                </a:tc>
                <a:tc hMerge="1">
                  <a:txBody>
                    <a:bodyPr/>
                    <a:lstStyle/>
                    <a:p>
                      <a:endParaRPr lang="en-IN"/>
                    </a:p>
                  </a:txBody>
                  <a:tcPr/>
                </a:tc>
                <a:tc hMerge="1">
                  <a:txBody>
                    <a:bodyPr/>
                    <a:lstStyle/>
                    <a:p>
                      <a:endParaRPr lang="en-IN" dirty="0"/>
                    </a:p>
                  </a:txBody>
                  <a:tcPr/>
                </a:tc>
                <a:tc>
                  <a:txBody>
                    <a:bodyPr/>
                    <a:lstStyle/>
                    <a:p>
                      <a:pPr algn="ctr"/>
                      <a:r>
                        <a:rPr lang="en-US" sz="2400" dirty="0">
                          <a:latin typeface="+mn-lt"/>
                        </a:rPr>
                        <a:t>30%</a:t>
                      </a:r>
                      <a:endParaRPr lang="en-IN" sz="2400" dirty="0">
                        <a:latin typeface="+mn-lt"/>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4912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798AFC-5C1B-A4B2-46BD-6AB731BD5B40}"/>
              </a:ext>
            </a:extLst>
          </p:cNvPr>
          <p:cNvSpPr>
            <a:spLocks noGrp="1"/>
          </p:cNvSpPr>
          <p:nvPr>
            <p:ph type="title"/>
          </p:nvPr>
        </p:nvSpPr>
        <p:spPr>
          <a:xfrm>
            <a:off x="838200" y="365125"/>
            <a:ext cx="10515600" cy="1325563"/>
          </a:xfrm>
        </p:spPr>
        <p:txBody>
          <a:bodyPr>
            <a:normAutofit/>
          </a:bodyPr>
          <a:lstStyle/>
          <a:p>
            <a:r>
              <a:rPr lang="en-US" dirty="0">
                <a:cs typeface="Times New Roman" panose="02020603050405020304" pitchFamily="18" charset="0"/>
              </a:rPr>
              <a:t>SETTING TIME OF CEMENT</a:t>
            </a:r>
            <a:endParaRPr lang="en-IN" dirty="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FA751B3C-5EEE-A1E4-0CA2-715B18C2D309}"/>
              </a:ext>
            </a:extLst>
          </p:cNvPr>
          <p:cNvGraphicFramePr>
            <a:graphicFrameLocks noGrp="1"/>
          </p:cNvGraphicFramePr>
          <p:nvPr>
            <p:extLst>
              <p:ext uri="{D42A27DB-BD31-4B8C-83A1-F6EECF244321}">
                <p14:modId xmlns:p14="http://schemas.microsoft.com/office/powerpoint/2010/main" val="1335414706"/>
              </p:ext>
            </p:extLst>
          </p:nvPr>
        </p:nvGraphicFramePr>
        <p:xfrm>
          <a:off x="2124894" y="1533406"/>
          <a:ext cx="7087686" cy="2044700"/>
        </p:xfrm>
        <a:graphic>
          <a:graphicData uri="http://schemas.openxmlformats.org/drawingml/2006/table">
            <a:tbl>
              <a:tblPr/>
              <a:tblGrid>
                <a:gridCol w="2051699">
                  <a:extLst>
                    <a:ext uri="{9D8B030D-6E8A-4147-A177-3AD203B41FA5}">
                      <a16:colId xmlns:a16="http://schemas.microsoft.com/office/drawing/2014/main" val="20000"/>
                    </a:ext>
                  </a:extLst>
                </a:gridCol>
                <a:gridCol w="2922116">
                  <a:extLst>
                    <a:ext uri="{9D8B030D-6E8A-4147-A177-3AD203B41FA5}">
                      <a16:colId xmlns:a16="http://schemas.microsoft.com/office/drawing/2014/main" val="20001"/>
                    </a:ext>
                  </a:extLst>
                </a:gridCol>
                <a:gridCol w="2113871">
                  <a:extLst>
                    <a:ext uri="{9D8B030D-6E8A-4147-A177-3AD203B41FA5}">
                      <a16:colId xmlns:a16="http://schemas.microsoft.com/office/drawing/2014/main" val="20002"/>
                    </a:ext>
                  </a:extLst>
                </a:gridCol>
              </a:tblGrid>
              <a:tr h="1216131">
                <a:tc>
                  <a:txBody>
                    <a:bodyPr/>
                    <a:lstStyle/>
                    <a:p>
                      <a:pPr algn="ctr">
                        <a:lnSpc>
                          <a:spcPct val="115000"/>
                        </a:lnSpc>
                        <a:spcAft>
                          <a:spcPts val="0"/>
                        </a:spcAft>
                      </a:pPr>
                      <a:r>
                        <a:rPr lang="en-US" sz="2000" b="0" dirty="0">
                          <a:latin typeface="+mn-lt"/>
                          <a:ea typeface="Times New Roman"/>
                          <a:cs typeface="Times New Roman"/>
                        </a:rPr>
                        <a:t>Time at which water is added to cement</a:t>
                      </a:r>
                    </a:p>
                    <a:p>
                      <a:pPr algn="ctr">
                        <a:lnSpc>
                          <a:spcPct val="115000"/>
                        </a:lnSpc>
                        <a:spcAft>
                          <a:spcPts val="0"/>
                        </a:spcAft>
                      </a:pPr>
                      <a:r>
                        <a:rPr lang="en-US" sz="2000" b="0" dirty="0">
                          <a:latin typeface="+mn-lt"/>
                          <a:ea typeface="Calibri"/>
                          <a:cs typeface="Times New Roman"/>
                        </a:rPr>
                        <a:t>(min)</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000" b="0" dirty="0">
                          <a:latin typeface="+mn-lt"/>
                          <a:ea typeface="Times New Roman"/>
                          <a:cs typeface="Times New Roman"/>
                        </a:rPr>
                        <a:t>Time at which the needle fails to pierce the test block by 5.0±0.5mm</a:t>
                      </a:r>
                    </a:p>
                    <a:p>
                      <a:pPr algn="ctr">
                        <a:lnSpc>
                          <a:spcPct val="115000"/>
                        </a:lnSpc>
                        <a:spcAft>
                          <a:spcPts val="0"/>
                        </a:spcAft>
                      </a:pPr>
                      <a:r>
                        <a:rPr lang="en-US" sz="2000" b="0" dirty="0">
                          <a:latin typeface="+mn-lt"/>
                          <a:ea typeface="Calibri"/>
                          <a:cs typeface="Times New Roman"/>
                        </a:rPr>
                        <a:t>(min)</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000" b="0" dirty="0">
                          <a:latin typeface="+mn-lt"/>
                          <a:ea typeface="Times New Roman"/>
                          <a:cs typeface="Times New Roman"/>
                        </a:rPr>
                        <a:t>Initial setting time</a:t>
                      </a:r>
                    </a:p>
                    <a:p>
                      <a:pPr algn="ctr">
                        <a:lnSpc>
                          <a:spcPct val="115000"/>
                        </a:lnSpc>
                        <a:spcAft>
                          <a:spcPts val="0"/>
                        </a:spcAft>
                      </a:pPr>
                      <a:r>
                        <a:rPr lang="en-US" sz="2000" b="0" dirty="0">
                          <a:latin typeface="+mn-lt"/>
                          <a:ea typeface="Calibri"/>
                          <a:cs typeface="Times New Roman"/>
                        </a:rPr>
                        <a:t>(min)</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3556">
                <a:tc>
                  <a:txBody>
                    <a:bodyPr/>
                    <a:lstStyle/>
                    <a:p>
                      <a:pPr algn="ctr">
                        <a:lnSpc>
                          <a:spcPct val="115000"/>
                        </a:lnSpc>
                        <a:spcAft>
                          <a:spcPts val="0"/>
                        </a:spcAft>
                      </a:pPr>
                      <a:endParaRPr lang="en-US" sz="2000" b="0" dirty="0">
                        <a:latin typeface="+mn-lt"/>
                        <a:ea typeface="Times New Roman"/>
                        <a:cs typeface="Times New Roman"/>
                      </a:endParaRPr>
                    </a:p>
                    <a:p>
                      <a:pPr algn="ctr">
                        <a:lnSpc>
                          <a:spcPct val="115000"/>
                        </a:lnSpc>
                        <a:spcAft>
                          <a:spcPts val="0"/>
                        </a:spcAft>
                      </a:pPr>
                      <a:r>
                        <a:rPr lang="en-US" sz="2000" b="0" dirty="0">
                          <a:latin typeface="+mn-lt"/>
                          <a:ea typeface="Times New Roman"/>
                          <a:cs typeface="Times New Roman"/>
                        </a:rPr>
                        <a:t>0</a:t>
                      </a:r>
                      <a:endParaRPr lang="en-IN" sz="2000" b="0" dirty="0">
                        <a:latin typeface="+mn-lt"/>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US" sz="2000" b="0" dirty="0">
                        <a:latin typeface="+mn-lt"/>
                        <a:ea typeface="Times New Roman"/>
                        <a:cs typeface="Times New Roman"/>
                      </a:endParaRPr>
                    </a:p>
                    <a:p>
                      <a:pPr algn="ctr">
                        <a:lnSpc>
                          <a:spcPct val="115000"/>
                        </a:lnSpc>
                        <a:spcAft>
                          <a:spcPts val="0"/>
                        </a:spcAft>
                      </a:pPr>
                      <a:r>
                        <a:rPr lang="en-US" sz="2000" b="0" dirty="0">
                          <a:latin typeface="+mn-lt"/>
                          <a:ea typeface="Calibri"/>
                          <a:cs typeface="Times New Roman"/>
                        </a:rPr>
                        <a:t>45</a:t>
                      </a:r>
                      <a:endParaRPr lang="en-IN" sz="2000" b="0" dirty="0">
                        <a:latin typeface="+mn-lt"/>
                        <a:ea typeface="Calibri"/>
                        <a:cs typeface="Times New Roman"/>
                      </a:endParaRP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US" sz="2000" b="0" dirty="0">
                        <a:latin typeface="+mn-lt"/>
                        <a:ea typeface="Times New Roman"/>
                        <a:cs typeface="Times New Roman"/>
                      </a:endParaRPr>
                    </a:p>
                    <a:p>
                      <a:pPr algn="ctr">
                        <a:lnSpc>
                          <a:spcPct val="115000"/>
                        </a:lnSpc>
                        <a:spcAft>
                          <a:spcPts val="0"/>
                        </a:spcAft>
                      </a:pPr>
                      <a:r>
                        <a:rPr lang="en-US" sz="2000" b="0" dirty="0">
                          <a:latin typeface="+mn-lt"/>
                          <a:ea typeface="Calibri"/>
                          <a:cs typeface="Times New Roman"/>
                        </a:rPr>
                        <a:t>45</a:t>
                      </a:r>
                    </a:p>
                  </a:txBody>
                  <a:tcPr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6CB3EDEB-B69D-11E5-2FBD-3BE7C233B1DE}"/>
              </a:ext>
            </a:extLst>
          </p:cNvPr>
          <p:cNvGraphicFramePr>
            <a:graphicFrameLocks noGrp="1"/>
          </p:cNvGraphicFramePr>
          <p:nvPr>
            <p:extLst>
              <p:ext uri="{D42A27DB-BD31-4B8C-83A1-F6EECF244321}">
                <p14:modId xmlns:p14="http://schemas.microsoft.com/office/powerpoint/2010/main" val="131527876"/>
              </p:ext>
            </p:extLst>
          </p:nvPr>
        </p:nvGraphicFramePr>
        <p:xfrm>
          <a:off x="2052886" y="4194811"/>
          <a:ext cx="7171124" cy="1885949"/>
        </p:xfrm>
        <a:graphic>
          <a:graphicData uri="http://schemas.openxmlformats.org/drawingml/2006/table">
            <a:tbl>
              <a:tblPr/>
              <a:tblGrid>
                <a:gridCol w="2180642">
                  <a:extLst>
                    <a:ext uri="{9D8B030D-6E8A-4147-A177-3AD203B41FA5}">
                      <a16:colId xmlns:a16="http://schemas.microsoft.com/office/drawing/2014/main" val="20000"/>
                    </a:ext>
                  </a:extLst>
                </a:gridCol>
                <a:gridCol w="3078555">
                  <a:extLst>
                    <a:ext uri="{9D8B030D-6E8A-4147-A177-3AD203B41FA5}">
                      <a16:colId xmlns:a16="http://schemas.microsoft.com/office/drawing/2014/main" val="20001"/>
                    </a:ext>
                  </a:extLst>
                </a:gridCol>
                <a:gridCol w="1911927">
                  <a:extLst>
                    <a:ext uri="{9D8B030D-6E8A-4147-A177-3AD203B41FA5}">
                      <a16:colId xmlns:a16="http://schemas.microsoft.com/office/drawing/2014/main" val="20002"/>
                    </a:ext>
                  </a:extLst>
                </a:gridCol>
              </a:tblGrid>
              <a:tr h="1459123">
                <a:tc>
                  <a:txBody>
                    <a:bodyPr/>
                    <a:lstStyle/>
                    <a:p>
                      <a:pPr algn="ctr">
                        <a:lnSpc>
                          <a:spcPct val="115000"/>
                        </a:lnSpc>
                        <a:spcAft>
                          <a:spcPts val="0"/>
                        </a:spcAft>
                      </a:pPr>
                      <a:r>
                        <a:rPr lang="en-US" sz="2000" b="0" dirty="0">
                          <a:latin typeface="+mn-lt"/>
                          <a:ea typeface="Times New Roman"/>
                          <a:cs typeface="Times New Roman"/>
                        </a:rPr>
                        <a:t>Time at which water is added to cement</a:t>
                      </a:r>
                    </a:p>
                    <a:p>
                      <a:pPr algn="ctr">
                        <a:lnSpc>
                          <a:spcPct val="115000"/>
                        </a:lnSpc>
                        <a:spcAft>
                          <a:spcPts val="0"/>
                        </a:spcAft>
                      </a:pPr>
                      <a:r>
                        <a:rPr lang="en-US" sz="2000" b="0" dirty="0">
                          <a:latin typeface="+mn-lt"/>
                          <a:ea typeface="Calibri"/>
                          <a:cs typeface="Times New Roman"/>
                        </a:rPr>
                        <a:t>(min)</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000" b="0" dirty="0">
                          <a:latin typeface="+mn-lt"/>
                          <a:ea typeface="Times New Roman"/>
                          <a:cs typeface="Times New Roman"/>
                        </a:rPr>
                        <a:t>Time at which the needle fails to pierce the test block by 5.0±0.5mm</a:t>
                      </a:r>
                    </a:p>
                    <a:p>
                      <a:pPr algn="ctr">
                        <a:lnSpc>
                          <a:spcPct val="115000"/>
                        </a:lnSpc>
                        <a:spcAft>
                          <a:spcPts val="0"/>
                        </a:spcAft>
                      </a:pPr>
                      <a:r>
                        <a:rPr lang="en-US" sz="2000" b="0" dirty="0">
                          <a:latin typeface="+mn-lt"/>
                          <a:ea typeface="Calibri"/>
                          <a:cs typeface="Times New Roman"/>
                        </a:rPr>
                        <a:t>(min)</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000" b="0" dirty="0">
                          <a:latin typeface="+mn-lt"/>
                          <a:ea typeface="Times New Roman"/>
                          <a:cs typeface="Times New Roman"/>
                        </a:rPr>
                        <a:t>Final setting time</a:t>
                      </a:r>
                    </a:p>
                    <a:p>
                      <a:pPr algn="ctr">
                        <a:lnSpc>
                          <a:spcPct val="115000"/>
                        </a:lnSpc>
                        <a:spcAft>
                          <a:spcPts val="0"/>
                        </a:spcAft>
                      </a:pPr>
                      <a:r>
                        <a:rPr lang="en-US" sz="2000" b="0" dirty="0">
                          <a:latin typeface="+mn-lt"/>
                          <a:ea typeface="Calibri"/>
                          <a:cs typeface="Times New Roman"/>
                        </a:rPr>
                        <a:t>(min)</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6826">
                <a:tc>
                  <a:txBody>
                    <a:bodyPr/>
                    <a:lstStyle/>
                    <a:p>
                      <a:pPr algn="ctr">
                        <a:lnSpc>
                          <a:spcPct val="115000"/>
                        </a:lnSpc>
                        <a:spcAft>
                          <a:spcPts val="0"/>
                        </a:spcAft>
                      </a:pPr>
                      <a:r>
                        <a:rPr lang="en-US" sz="2000" b="0" dirty="0">
                          <a:latin typeface="+mn-lt"/>
                          <a:ea typeface="Calibri"/>
                          <a:cs typeface="Times New Roman"/>
                        </a:rPr>
                        <a:t>45</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000" b="0" dirty="0">
                          <a:latin typeface="+mn-lt"/>
                          <a:ea typeface="Calibri"/>
                          <a:cs typeface="Times New Roman"/>
                        </a:rPr>
                        <a:t>310</a:t>
                      </a:r>
                      <a:endParaRPr lang="en-IN" sz="2000" b="0" dirty="0">
                        <a:latin typeface="+mn-lt"/>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000" b="0" dirty="0">
                          <a:latin typeface="+mn-lt"/>
                          <a:ea typeface="Times New Roman"/>
                          <a:cs typeface="Times New Roman"/>
                        </a:rPr>
                        <a:t>310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35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4341EA-D6D6-01F1-2948-7A21EAE2CC4D}"/>
              </a:ext>
            </a:extLst>
          </p:cNvPr>
          <p:cNvSpPr txBox="1"/>
          <p:nvPr/>
        </p:nvSpPr>
        <p:spPr>
          <a:xfrm>
            <a:off x="1496121" y="443567"/>
            <a:ext cx="10099288" cy="2985433"/>
          </a:xfrm>
          <a:prstGeom prst="rect">
            <a:avLst/>
          </a:prstGeom>
          <a:noFill/>
        </p:spPr>
        <p:txBody>
          <a:bodyPr wrap="square" rtlCol="0">
            <a:spAutoFit/>
          </a:bodyPr>
          <a:lstStyle/>
          <a:p>
            <a:pPr algn="ctr"/>
            <a:r>
              <a:rPr lang="en-US" sz="2000" dirty="0">
                <a:solidFill>
                  <a:schemeClr val="tx2"/>
                </a:solidFill>
                <a:latin typeface="+mj-lt"/>
                <a:cs typeface="Times New Roman" panose="02020603050405020304" pitchFamily="18" charset="0"/>
              </a:rPr>
              <a:t>BATCH MEMBERS</a:t>
            </a:r>
          </a:p>
          <a:p>
            <a:endParaRPr lang="en-US" sz="2800" dirty="0">
              <a:solidFill>
                <a:schemeClr val="tx2"/>
              </a:solidFill>
              <a:cs typeface="Times New Roman" panose="02020603050405020304" pitchFamily="18" charset="0"/>
            </a:endParaRPr>
          </a:p>
          <a:p>
            <a:pPr marL="457200" indent="-457200">
              <a:buFont typeface="Arial" panose="020B0604020202020204" pitchFamily="34" charset="0"/>
              <a:buChar char="•"/>
            </a:pPr>
            <a:r>
              <a:rPr lang="en-US" sz="2800" dirty="0">
                <a:solidFill>
                  <a:schemeClr val="tx2"/>
                </a:solidFill>
                <a:cs typeface="Times New Roman" panose="02020603050405020304" pitchFamily="18" charset="0"/>
              </a:rPr>
              <a:t>SILVER GRAHAM PETER W                        110318103006</a:t>
            </a:r>
          </a:p>
          <a:p>
            <a:endParaRPr lang="en-US" sz="2800" dirty="0">
              <a:solidFill>
                <a:schemeClr val="tx2"/>
              </a:solidFill>
              <a:cs typeface="Times New Roman" panose="02020603050405020304" pitchFamily="18" charset="0"/>
            </a:endParaRPr>
          </a:p>
          <a:p>
            <a:pPr marL="457200" indent="-457200">
              <a:buFont typeface="Arial" panose="020B0604020202020204" pitchFamily="34" charset="0"/>
              <a:buChar char="•"/>
            </a:pPr>
            <a:r>
              <a:rPr lang="en-US" sz="2800" dirty="0">
                <a:solidFill>
                  <a:schemeClr val="tx2"/>
                </a:solidFill>
                <a:cs typeface="Times New Roman" panose="02020603050405020304" pitchFamily="18" charset="0"/>
              </a:rPr>
              <a:t>KAMALESH J S                                            110318103002</a:t>
            </a:r>
          </a:p>
          <a:p>
            <a:pPr marL="457200" indent="-457200">
              <a:buFont typeface="Arial" panose="020B0604020202020204" pitchFamily="34" charset="0"/>
              <a:buChar char="•"/>
            </a:pPr>
            <a:endParaRPr lang="en-US" sz="2800" dirty="0">
              <a:solidFill>
                <a:schemeClr val="tx2"/>
              </a:solidFill>
              <a:cs typeface="Times New Roman" panose="02020603050405020304" pitchFamily="18" charset="0"/>
            </a:endParaRPr>
          </a:p>
          <a:p>
            <a:pPr marL="457200" indent="-457200">
              <a:buFont typeface="Arial" panose="020B0604020202020204" pitchFamily="34" charset="0"/>
              <a:buChar char="•"/>
            </a:pPr>
            <a:r>
              <a:rPr lang="en-US" sz="2800" dirty="0">
                <a:solidFill>
                  <a:schemeClr val="tx2"/>
                </a:solidFill>
                <a:cs typeface="Times New Roman" panose="02020603050405020304" pitchFamily="18" charset="0"/>
              </a:rPr>
              <a:t>NAVEEN KUMAR S                                      110318103005</a:t>
            </a:r>
          </a:p>
        </p:txBody>
      </p:sp>
      <p:sp>
        <p:nvSpPr>
          <p:cNvPr id="4" name="TextBox 3">
            <a:extLst>
              <a:ext uri="{FF2B5EF4-FFF2-40B4-BE49-F238E27FC236}">
                <a16:creationId xmlns:a16="http://schemas.microsoft.com/office/drawing/2014/main" id="{CC58F3E2-0037-6470-5747-2DC84156AB7B}"/>
              </a:ext>
            </a:extLst>
          </p:cNvPr>
          <p:cNvSpPr txBox="1"/>
          <p:nvPr/>
        </p:nvSpPr>
        <p:spPr>
          <a:xfrm>
            <a:off x="1252281" y="3881369"/>
            <a:ext cx="10099288" cy="2554545"/>
          </a:xfrm>
          <a:prstGeom prst="rect">
            <a:avLst/>
          </a:prstGeom>
          <a:noFill/>
        </p:spPr>
        <p:txBody>
          <a:bodyPr wrap="square" rtlCol="0">
            <a:spAutoFit/>
          </a:bodyPr>
          <a:lstStyle/>
          <a:p>
            <a:pPr algn="ctr"/>
            <a:r>
              <a:rPr lang="en-US" sz="2000" dirty="0">
                <a:solidFill>
                  <a:schemeClr val="tx2"/>
                </a:solidFill>
                <a:latin typeface="+mj-lt"/>
                <a:cs typeface="Times New Roman" panose="02020603050405020304" pitchFamily="18" charset="0"/>
              </a:rPr>
              <a:t>PROJECT GUIDE</a:t>
            </a:r>
          </a:p>
          <a:p>
            <a:pPr algn="ctr"/>
            <a:endParaRPr lang="en-US" sz="3200" dirty="0">
              <a:solidFill>
                <a:schemeClr val="tx2"/>
              </a:solidFill>
              <a:cs typeface="Times New Roman" panose="02020603050405020304" pitchFamily="18" charset="0"/>
            </a:endParaRPr>
          </a:p>
          <a:p>
            <a:pPr algn="ctr"/>
            <a:r>
              <a:rPr lang="en-US" sz="2800" dirty="0" err="1">
                <a:solidFill>
                  <a:schemeClr val="tx2"/>
                </a:solidFill>
                <a:cs typeface="Times New Roman" panose="02020603050405020304" pitchFamily="18" charset="0"/>
              </a:rPr>
              <a:t>Mr.D.ARIVUKKARASU</a:t>
            </a:r>
            <a:r>
              <a:rPr lang="en-US" sz="2800" dirty="0">
                <a:solidFill>
                  <a:schemeClr val="tx2"/>
                </a:solidFill>
                <a:cs typeface="Times New Roman" panose="02020603050405020304" pitchFamily="18" charset="0"/>
              </a:rPr>
              <a:t> M.E.,</a:t>
            </a:r>
          </a:p>
          <a:p>
            <a:pPr algn="ctr"/>
            <a:r>
              <a:rPr lang="en-US" sz="2800" dirty="0">
                <a:solidFill>
                  <a:schemeClr val="tx2"/>
                </a:solidFill>
                <a:cs typeface="Times New Roman" panose="02020603050405020304" pitchFamily="18" charset="0"/>
              </a:rPr>
              <a:t>Assistant Professor / Civil</a:t>
            </a:r>
          </a:p>
          <a:p>
            <a:pPr algn="ctr"/>
            <a:r>
              <a:rPr lang="en-US" sz="2800" dirty="0">
                <a:solidFill>
                  <a:schemeClr val="tx2"/>
                </a:solidFill>
                <a:cs typeface="Times New Roman" panose="02020603050405020304" pitchFamily="18" charset="0"/>
              </a:rPr>
              <a:t>GRT IET</a:t>
            </a:r>
          </a:p>
          <a:p>
            <a:pPr algn="ctr"/>
            <a:endParaRPr lang="en-US" sz="2400" dirty="0">
              <a:solidFill>
                <a:schemeClr val="tx2"/>
              </a:solidFill>
            </a:endParaRPr>
          </a:p>
        </p:txBody>
      </p:sp>
    </p:spTree>
    <p:extLst>
      <p:ext uri="{BB962C8B-B14F-4D97-AF65-F5344CB8AC3E}">
        <p14:creationId xmlns:p14="http://schemas.microsoft.com/office/powerpoint/2010/main" val="3358779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008B91-D029-9B02-CDFF-8FE2DE5A6915}"/>
              </a:ext>
            </a:extLst>
          </p:cNvPr>
          <p:cNvSpPr>
            <a:spLocks noGrp="1"/>
          </p:cNvSpPr>
          <p:nvPr>
            <p:ph type="title"/>
          </p:nvPr>
        </p:nvSpPr>
        <p:spPr>
          <a:xfrm>
            <a:off x="731520" y="227966"/>
            <a:ext cx="11155680" cy="711200"/>
          </a:xfrm>
        </p:spPr>
        <p:txBody>
          <a:bodyPr>
            <a:noAutofit/>
          </a:bodyPr>
          <a:lstStyle/>
          <a:p>
            <a:r>
              <a:rPr lang="en-US" b="1" dirty="0">
                <a:cs typeface="Times New Roman" pitchFamily="18" charset="0"/>
              </a:rPr>
              <a:t>DETERMINATION OF SPECIFIC GRAVITY OF CEMENT</a:t>
            </a:r>
            <a:endParaRPr lang="en-IN" dirty="0">
              <a:cs typeface="Times New Roman" panose="02020603050405020304" pitchFamily="18" charset="0"/>
            </a:endParaRPr>
          </a:p>
        </p:txBody>
      </p:sp>
      <p:sp>
        <p:nvSpPr>
          <p:cNvPr id="5" name="Content Placeholder 2">
            <a:extLst>
              <a:ext uri="{FF2B5EF4-FFF2-40B4-BE49-F238E27FC236}">
                <a16:creationId xmlns:a16="http://schemas.microsoft.com/office/drawing/2014/main" id="{9A2E9FD6-4277-CDA5-630F-F7EA00316614}"/>
              </a:ext>
            </a:extLst>
          </p:cNvPr>
          <p:cNvSpPr>
            <a:spLocks noGrp="1"/>
          </p:cNvSpPr>
          <p:nvPr>
            <p:ph idx="1"/>
          </p:nvPr>
        </p:nvSpPr>
        <p:spPr>
          <a:xfrm>
            <a:off x="1051560" y="1757363"/>
            <a:ext cx="10515600" cy="5100637"/>
          </a:xfrm>
        </p:spPr>
        <p:txBody>
          <a:bodyPr>
            <a:normAutofit/>
          </a:bodyPr>
          <a:lstStyle/>
          <a:p>
            <a:pPr marL="0" lvl="0" indent="0">
              <a:lnSpc>
                <a:spcPct val="150000"/>
              </a:lnSpc>
              <a:buNone/>
            </a:pPr>
            <a:r>
              <a:rPr lang="en-US" sz="2400" b="1" dirty="0">
                <a:cs typeface="Times New Roman" pitchFamily="18" charset="0"/>
              </a:rPr>
              <a:t>OBSERVATION:</a:t>
            </a:r>
          </a:p>
          <a:p>
            <a:pPr marL="457200" lvl="0" indent="-457200">
              <a:lnSpc>
                <a:spcPct val="150000"/>
              </a:lnSpc>
              <a:buFont typeface="+mj-lt"/>
              <a:buAutoNum type="arabicPeriod"/>
            </a:pPr>
            <a:r>
              <a:rPr lang="en-US" sz="2400" dirty="0">
                <a:solidFill>
                  <a:schemeClr val="tx1"/>
                </a:solidFill>
                <a:cs typeface="Times New Roman" pitchFamily="18" charset="0"/>
              </a:rPr>
              <a:t>Initial reading of flask in ml (V</a:t>
            </a:r>
            <a:r>
              <a:rPr lang="en-US" sz="2400" baseline="-25000" dirty="0">
                <a:solidFill>
                  <a:schemeClr val="tx1"/>
                </a:solidFill>
                <a:cs typeface="Times New Roman" pitchFamily="18" charset="0"/>
              </a:rPr>
              <a:t>1</a:t>
            </a:r>
            <a:r>
              <a:rPr lang="en-US" sz="2400" dirty="0">
                <a:solidFill>
                  <a:schemeClr val="tx1"/>
                </a:solidFill>
                <a:cs typeface="Times New Roman" pitchFamily="18" charset="0"/>
              </a:rPr>
              <a:t>)	:  0.5ml</a:t>
            </a:r>
            <a:endParaRPr lang="en-IN" sz="2400" dirty="0">
              <a:solidFill>
                <a:schemeClr val="tx1"/>
              </a:solidFill>
              <a:cs typeface="Times New Roman" pitchFamily="18" charset="0"/>
            </a:endParaRPr>
          </a:p>
          <a:p>
            <a:pPr marL="457200" lvl="0" indent="-457200">
              <a:lnSpc>
                <a:spcPct val="150000"/>
              </a:lnSpc>
              <a:buFont typeface="+mj-lt"/>
              <a:buAutoNum type="arabicPeriod"/>
            </a:pPr>
            <a:r>
              <a:rPr lang="en-US" sz="2400" dirty="0">
                <a:solidFill>
                  <a:schemeClr val="tx1"/>
                </a:solidFill>
                <a:cs typeface="Times New Roman" pitchFamily="18" charset="0"/>
              </a:rPr>
              <a:t>Final reading of flask in ml (V</a:t>
            </a:r>
            <a:r>
              <a:rPr lang="en-US" sz="2400" baseline="-25000" dirty="0">
                <a:solidFill>
                  <a:schemeClr val="tx1"/>
                </a:solidFill>
                <a:cs typeface="Times New Roman" pitchFamily="18" charset="0"/>
              </a:rPr>
              <a:t>2</a:t>
            </a:r>
            <a:r>
              <a:rPr lang="en-US" sz="2400" dirty="0">
                <a:solidFill>
                  <a:schemeClr val="tx1"/>
                </a:solidFill>
                <a:cs typeface="Times New Roman" pitchFamily="18" charset="0"/>
              </a:rPr>
              <a:t>)	: 19.5ml</a:t>
            </a:r>
            <a:endParaRPr lang="en-IN" sz="2400" dirty="0">
              <a:solidFill>
                <a:schemeClr val="tx1"/>
              </a:solidFill>
              <a:cs typeface="Times New Roman" pitchFamily="18" charset="0"/>
            </a:endParaRPr>
          </a:p>
          <a:p>
            <a:pPr marL="457200" lvl="0" indent="-457200">
              <a:lnSpc>
                <a:spcPct val="150000"/>
              </a:lnSpc>
              <a:buFont typeface="+mj-lt"/>
              <a:buAutoNum type="arabicPeriod"/>
            </a:pPr>
            <a:r>
              <a:rPr lang="en-US" sz="2400" dirty="0">
                <a:solidFill>
                  <a:schemeClr val="tx1"/>
                </a:solidFill>
                <a:cs typeface="Times New Roman" pitchFamily="18" charset="0"/>
              </a:rPr>
              <a:t>Volume of cement particle (V</a:t>
            </a:r>
            <a:r>
              <a:rPr lang="en-US" sz="2400" baseline="-25000" dirty="0">
                <a:solidFill>
                  <a:schemeClr val="tx1"/>
                </a:solidFill>
                <a:cs typeface="Times New Roman" pitchFamily="18" charset="0"/>
              </a:rPr>
              <a:t>2</a:t>
            </a:r>
            <a:r>
              <a:rPr lang="en-US" sz="2400" dirty="0">
                <a:solidFill>
                  <a:schemeClr val="tx1"/>
                </a:solidFill>
                <a:cs typeface="Times New Roman" pitchFamily="18" charset="0"/>
              </a:rPr>
              <a:t> - V</a:t>
            </a:r>
            <a:r>
              <a:rPr lang="en-US" sz="2400" baseline="-25000" dirty="0">
                <a:solidFill>
                  <a:schemeClr val="tx1"/>
                </a:solidFill>
                <a:cs typeface="Times New Roman" pitchFamily="18" charset="0"/>
              </a:rPr>
              <a:t>1</a:t>
            </a:r>
            <a:r>
              <a:rPr lang="en-US" sz="2400" dirty="0">
                <a:solidFill>
                  <a:schemeClr val="tx1"/>
                </a:solidFill>
                <a:cs typeface="Times New Roman" pitchFamily="18" charset="0"/>
              </a:rPr>
              <a:t>)	: 19ml</a:t>
            </a:r>
            <a:endParaRPr lang="en-IN" sz="2400" dirty="0">
              <a:solidFill>
                <a:schemeClr val="tx1"/>
              </a:solidFill>
              <a:cs typeface="Times New Roman" pitchFamily="18" charset="0"/>
            </a:endParaRPr>
          </a:p>
          <a:p>
            <a:pPr marL="457200" lvl="0" indent="-457200">
              <a:lnSpc>
                <a:spcPct val="150000"/>
              </a:lnSpc>
              <a:buFont typeface="+mj-lt"/>
              <a:buAutoNum type="arabicPeriod"/>
            </a:pPr>
            <a:r>
              <a:rPr lang="en-US" sz="2400" dirty="0">
                <a:solidFill>
                  <a:schemeClr val="tx1"/>
                </a:solidFill>
                <a:cs typeface="Times New Roman" pitchFamily="18" charset="0"/>
              </a:rPr>
              <a:t>Weight of equal volume of water in g (W</a:t>
            </a:r>
            <a:r>
              <a:rPr lang="en-US" sz="2400" baseline="-25000" dirty="0">
                <a:solidFill>
                  <a:schemeClr val="tx1"/>
                </a:solidFill>
                <a:cs typeface="Times New Roman" pitchFamily="18" charset="0"/>
              </a:rPr>
              <a:t>2</a:t>
            </a:r>
            <a:r>
              <a:rPr lang="en-US" sz="2400" dirty="0">
                <a:solidFill>
                  <a:schemeClr val="tx1"/>
                </a:solidFill>
                <a:cs typeface="Times New Roman" pitchFamily="18" charset="0"/>
              </a:rPr>
              <a:t>):  19ml</a:t>
            </a:r>
            <a:endParaRPr lang="en-IN" sz="2400" dirty="0">
              <a:solidFill>
                <a:schemeClr val="tx1"/>
              </a:solidFill>
              <a:cs typeface="Times New Roman" pitchFamily="18" charset="0"/>
            </a:endParaRPr>
          </a:p>
          <a:p>
            <a:pPr marL="457200" lvl="0" indent="-457200">
              <a:lnSpc>
                <a:spcPct val="150000"/>
              </a:lnSpc>
              <a:buFont typeface="+mj-lt"/>
              <a:buAutoNum type="arabicPeriod"/>
            </a:pPr>
            <a:r>
              <a:rPr lang="en-US" sz="2400" dirty="0">
                <a:solidFill>
                  <a:schemeClr val="tx1"/>
                </a:solidFill>
                <a:cs typeface="Times New Roman" pitchFamily="18" charset="0"/>
              </a:rPr>
              <a:t>Specific gravity of cement (W</a:t>
            </a:r>
            <a:r>
              <a:rPr lang="en-US" sz="2400" baseline="-25000" dirty="0">
                <a:solidFill>
                  <a:schemeClr val="tx1"/>
                </a:solidFill>
                <a:cs typeface="Times New Roman" pitchFamily="18" charset="0"/>
              </a:rPr>
              <a:t>1</a:t>
            </a:r>
            <a:r>
              <a:rPr lang="en-US" sz="2400" dirty="0">
                <a:solidFill>
                  <a:schemeClr val="tx1"/>
                </a:solidFill>
                <a:cs typeface="Times New Roman" pitchFamily="18" charset="0"/>
              </a:rPr>
              <a:t>/ W</a:t>
            </a:r>
            <a:r>
              <a:rPr lang="en-US" sz="2400" baseline="-25000" dirty="0">
                <a:solidFill>
                  <a:schemeClr val="tx1"/>
                </a:solidFill>
                <a:cs typeface="Times New Roman" pitchFamily="18" charset="0"/>
              </a:rPr>
              <a:t>2</a:t>
            </a:r>
            <a:r>
              <a:rPr lang="en-US" sz="2400" dirty="0">
                <a:solidFill>
                  <a:schemeClr val="tx1"/>
                </a:solidFill>
                <a:cs typeface="Times New Roman" pitchFamily="18" charset="0"/>
              </a:rPr>
              <a:t>)	: 3.15</a:t>
            </a:r>
            <a:endParaRPr lang="en-IN" sz="2400" dirty="0">
              <a:solidFill>
                <a:schemeClr val="tx1"/>
              </a:solidFill>
              <a:cs typeface="Times New Roman" pitchFamily="18" charset="0"/>
            </a:endParaRPr>
          </a:p>
          <a:p>
            <a:pPr marL="0" indent="0">
              <a:buNone/>
            </a:pPr>
            <a:endParaRPr lang="en-IN" sz="2400" dirty="0">
              <a:solidFill>
                <a:schemeClr val="tx1"/>
              </a:solidFill>
            </a:endParaRPr>
          </a:p>
        </p:txBody>
      </p:sp>
    </p:spTree>
    <p:extLst>
      <p:ext uri="{BB962C8B-B14F-4D97-AF65-F5344CB8AC3E}">
        <p14:creationId xmlns:p14="http://schemas.microsoft.com/office/powerpoint/2010/main" val="2962984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ED4497-B5D7-38B1-372F-9B487D0F5A50}"/>
              </a:ext>
            </a:extLst>
          </p:cNvPr>
          <p:cNvSpPr>
            <a:spLocks noGrp="1"/>
          </p:cNvSpPr>
          <p:nvPr>
            <p:ph type="title"/>
          </p:nvPr>
        </p:nvSpPr>
        <p:spPr>
          <a:xfrm>
            <a:off x="838200" y="365125"/>
            <a:ext cx="5806440" cy="427355"/>
          </a:xfrm>
        </p:spPr>
        <p:txBody>
          <a:bodyPr>
            <a:normAutofit/>
          </a:bodyPr>
          <a:lstStyle/>
          <a:p>
            <a:r>
              <a:rPr lang="en-IN" sz="1800" b="1" dirty="0">
                <a:cs typeface="Times New Roman" panose="02020603050405020304" pitchFamily="18" charset="0"/>
              </a:rPr>
              <a:t>CEMENT TESTING PHOTOS</a:t>
            </a:r>
          </a:p>
        </p:txBody>
      </p:sp>
      <p:pic>
        <p:nvPicPr>
          <p:cNvPr id="8" name="Content Placeholder 4">
            <a:extLst>
              <a:ext uri="{FF2B5EF4-FFF2-40B4-BE49-F238E27FC236}">
                <a16:creationId xmlns:a16="http://schemas.microsoft.com/office/drawing/2014/main" id="{4792F1CB-6C7A-1E29-D8B5-B3BB4E394BB0}"/>
              </a:ext>
            </a:extLst>
          </p:cNvPr>
          <p:cNvPicPr>
            <a:picLocks noGrp="1" noChangeAspect="1"/>
          </p:cNvPicPr>
          <p:nvPr>
            <p:ph idx="1"/>
          </p:nvPr>
        </p:nvPicPr>
        <p:blipFill>
          <a:blip r:embed="rId2"/>
          <a:stretch>
            <a:fillRect/>
          </a:stretch>
        </p:blipFill>
        <p:spPr>
          <a:xfrm>
            <a:off x="1761730" y="796925"/>
            <a:ext cx="9515870" cy="5695950"/>
          </a:xfrm>
        </p:spPr>
      </p:pic>
    </p:spTree>
    <p:extLst>
      <p:ext uri="{BB962C8B-B14F-4D97-AF65-F5344CB8AC3E}">
        <p14:creationId xmlns:p14="http://schemas.microsoft.com/office/powerpoint/2010/main" val="3751416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E7C506-80B0-C738-A3D5-58BEFDA7F820}"/>
              </a:ext>
            </a:extLst>
          </p:cNvPr>
          <p:cNvSpPr txBox="1">
            <a:spLocks/>
          </p:cNvSpPr>
          <p:nvPr/>
        </p:nvSpPr>
        <p:spPr>
          <a:xfrm>
            <a:off x="786765" y="224789"/>
            <a:ext cx="11004550" cy="6808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solidFill>
                <a:cs typeface="Times New Roman" pitchFamily="18" charset="0"/>
              </a:rPr>
              <a:t>SIEVE ANALYSIS OF  FINE AGGREGATE</a:t>
            </a:r>
            <a:br>
              <a:rPr lang="en-IN" dirty="0">
                <a:solidFill>
                  <a:schemeClr val="tx2"/>
                </a:solidFill>
              </a:rPr>
            </a:br>
            <a:endParaRPr lang="en-IN" dirty="0">
              <a:solidFill>
                <a:schemeClr val="tx2"/>
              </a:solidFill>
            </a:endParaRPr>
          </a:p>
        </p:txBody>
      </p:sp>
      <p:graphicFrame>
        <p:nvGraphicFramePr>
          <p:cNvPr id="5" name="Table 4">
            <a:extLst>
              <a:ext uri="{FF2B5EF4-FFF2-40B4-BE49-F238E27FC236}">
                <a16:creationId xmlns:a16="http://schemas.microsoft.com/office/drawing/2014/main" id="{11AABCCF-65D4-1DB3-FEE0-0ED36070D0E6}"/>
              </a:ext>
            </a:extLst>
          </p:cNvPr>
          <p:cNvGraphicFramePr>
            <a:graphicFrameLocks noGrp="1"/>
          </p:cNvGraphicFramePr>
          <p:nvPr>
            <p:extLst>
              <p:ext uri="{D42A27DB-BD31-4B8C-83A1-F6EECF244321}">
                <p14:modId xmlns:p14="http://schemas.microsoft.com/office/powerpoint/2010/main" val="1070529537"/>
              </p:ext>
            </p:extLst>
          </p:nvPr>
        </p:nvGraphicFramePr>
        <p:xfrm>
          <a:off x="2188900" y="1323975"/>
          <a:ext cx="8136904" cy="5018156"/>
        </p:xfrm>
        <a:graphic>
          <a:graphicData uri="http://schemas.openxmlformats.org/drawingml/2006/table">
            <a:tbl>
              <a:tblPr firstRow="1" firstCol="1" lastRow="1" lastCol="1" bandRow="1" bandCol="1">
                <a:tableStyleId>{5940675A-B579-460E-94D1-54222C63F5DA}</a:tableStyleId>
              </a:tblPr>
              <a:tblGrid>
                <a:gridCol w="615747">
                  <a:extLst>
                    <a:ext uri="{9D8B030D-6E8A-4147-A177-3AD203B41FA5}">
                      <a16:colId xmlns:a16="http://schemas.microsoft.com/office/drawing/2014/main" val="20000"/>
                    </a:ext>
                  </a:extLst>
                </a:gridCol>
                <a:gridCol w="1229754">
                  <a:extLst>
                    <a:ext uri="{9D8B030D-6E8A-4147-A177-3AD203B41FA5}">
                      <a16:colId xmlns:a16="http://schemas.microsoft.com/office/drawing/2014/main" val="20001"/>
                    </a:ext>
                  </a:extLst>
                </a:gridCol>
                <a:gridCol w="1475879">
                  <a:extLst>
                    <a:ext uri="{9D8B030D-6E8A-4147-A177-3AD203B41FA5}">
                      <a16:colId xmlns:a16="http://schemas.microsoft.com/office/drawing/2014/main" val="20002"/>
                    </a:ext>
                  </a:extLst>
                </a:gridCol>
                <a:gridCol w="1735050">
                  <a:extLst>
                    <a:ext uri="{9D8B030D-6E8A-4147-A177-3AD203B41FA5}">
                      <a16:colId xmlns:a16="http://schemas.microsoft.com/office/drawing/2014/main" val="20003"/>
                    </a:ext>
                  </a:extLst>
                </a:gridCol>
                <a:gridCol w="1478489">
                  <a:extLst>
                    <a:ext uri="{9D8B030D-6E8A-4147-A177-3AD203B41FA5}">
                      <a16:colId xmlns:a16="http://schemas.microsoft.com/office/drawing/2014/main" val="20004"/>
                    </a:ext>
                  </a:extLst>
                </a:gridCol>
                <a:gridCol w="1601985">
                  <a:extLst>
                    <a:ext uri="{9D8B030D-6E8A-4147-A177-3AD203B41FA5}">
                      <a16:colId xmlns:a16="http://schemas.microsoft.com/office/drawing/2014/main" val="20005"/>
                    </a:ext>
                  </a:extLst>
                </a:gridCol>
              </a:tblGrid>
              <a:tr h="604549">
                <a:tc gridSpan="6">
                  <a:txBody>
                    <a:bodyPr/>
                    <a:lstStyle/>
                    <a:p>
                      <a:pPr marL="5080" algn="ctr">
                        <a:spcBef>
                          <a:spcPts val="625"/>
                        </a:spcBef>
                        <a:spcAft>
                          <a:spcPts val="0"/>
                        </a:spcAft>
                        <a:tabLst>
                          <a:tab pos="2757170" algn="l"/>
                        </a:tabLst>
                      </a:pPr>
                      <a:endParaRPr lang="en-US" sz="1200" dirty="0">
                        <a:effectLst/>
                        <a:latin typeface="+mn-lt"/>
                        <a:cs typeface="Times New Roman" pitchFamily="18" charset="0"/>
                      </a:endParaRPr>
                    </a:p>
                    <a:p>
                      <a:pPr marL="5080" algn="ctr">
                        <a:spcBef>
                          <a:spcPts val="625"/>
                        </a:spcBef>
                        <a:spcAft>
                          <a:spcPts val="0"/>
                        </a:spcAft>
                        <a:tabLst>
                          <a:tab pos="2757170" algn="l"/>
                        </a:tabLst>
                      </a:pPr>
                      <a:r>
                        <a:rPr lang="en-US" sz="1200" dirty="0">
                          <a:effectLst/>
                          <a:latin typeface="+mn-lt"/>
                          <a:cs typeface="Times New Roman" pitchFamily="18" charset="0"/>
                        </a:rPr>
                        <a:t>Weight</a:t>
                      </a:r>
                      <a:r>
                        <a:rPr lang="en-US" sz="1200" spc="10" dirty="0">
                          <a:effectLst/>
                          <a:latin typeface="+mn-lt"/>
                          <a:cs typeface="Times New Roman" pitchFamily="18" charset="0"/>
                        </a:rPr>
                        <a:t> </a:t>
                      </a:r>
                      <a:r>
                        <a:rPr lang="en-US" sz="1200" dirty="0">
                          <a:effectLst/>
                          <a:latin typeface="+mn-lt"/>
                          <a:cs typeface="Times New Roman" pitchFamily="18" charset="0"/>
                        </a:rPr>
                        <a:t>of</a:t>
                      </a:r>
                      <a:r>
                        <a:rPr lang="en-US" sz="1200" spc="10" dirty="0">
                          <a:effectLst/>
                          <a:latin typeface="+mn-lt"/>
                          <a:cs typeface="Times New Roman" pitchFamily="18" charset="0"/>
                        </a:rPr>
                        <a:t> </a:t>
                      </a:r>
                      <a:r>
                        <a:rPr lang="en-US" sz="1200" dirty="0">
                          <a:effectLst/>
                          <a:latin typeface="+mn-lt"/>
                          <a:cs typeface="Times New Roman" pitchFamily="18" charset="0"/>
                        </a:rPr>
                        <a:t>fine aggregate</a:t>
                      </a:r>
                      <a:r>
                        <a:rPr lang="en-US" sz="1200" spc="5" dirty="0">
                          <a:effectLst/>
                          <a:latin typeface="+mn-lt"/>
                          <a:cs typeface="Times New Roman" pitchFamily="18" charset="0"/>
                        </a:rPr>
                        <a:t> </a:t>
                      </a:r>
                      <a:r>
                        <a:rPr lang="en-US" sz="1200" dirty="0">
                          <a:effectLst/>
                          <a:latin typeface="+mn-lt"/>
                          <a:cs typeface="Times New Roman" pitchFamily="18" charset="0"/>
                        </a:rPr>
                        <a:t>taken</a:t>
                      </a:r>
                      <a:r>
                        <a:rPr lang="en-US" sz="1200" spc="5" dirty="0">
                          <a:effectLst/>
                          <a:latin typeface="+mn-lt"/>
                          <a:cs typeface="Times New Roman" pitchFamily="18" charset="0"/>
                        </a:rPr>
                        <a:t> </a:t>
                      </a:r>
                      <a:r>
                        <a:rPr lang="en-US" sz="1200" dirty="0">
                          <a:effectLst/>
                          <a:latin typeface="+mn-lt"/>
                          <a:cs typeface="Times New Roman" pitchFamily="18" charset="0"/>
                        </a:rPr>
                        <a:t>(</a:t>
                      </a:r>
                      <a:r>
                        <a:rPr lang="en-US" sz="1200" dirty="0" err="1">
                          <a:effectLst/>
                          <a:latin typeface="+mn-lt"/>
                          <a:cs typeface="Times New Roman" pitchFamily="18" charset="0"/>
                        </a:rPr>
                        <a:t>W</a:t>
                      </a:r>
                      <a:r>
                        <a:rPr lang="en-US" sz="1200" baseline="-25000" dirty="0" err="1">
                          <a:effectLst/>
                          <a:latin typeface="+mn-lt"/>
                          <a:cs typeface="Times New Roman" pitchFamily="18" charset="0"/>
                        </a:rPr>
                        <a:t>f</a:t>
                      </a:r>
                      <a:r>
                        <a:rPr lang="en-US" sz="1200" dirty="0">
                          <a:effectLst/>
                          <a:latin typeface="+mn-lt"/>
                          <a:cs typeface="Times New Roman" pitchFamily="18" charset="0"/>
                        </a:rPr>
                        <a:t>):  500g</a:t>
                      </a:r>
                      <a:endParaRPr lang="en-IN" sz="1200" dirty="0">
                        <a:effectLst/>
                        <a:latin typeface="+mn-lt"/>
                        <a:ea typeface="Times New Roman"/>
                        <a:cs typeface="Times New Roman" pitchFamily="18"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783081">
                <a:tc>
                  <a:txBody>
                    <a:bodyPr/>
                    <a:lstStyle/>
                    <a:p>
                      <a:pPr marL="147320">
                        <a:lnSpc>
                          <a:spcPts val="1260"/>
                        </a:lnSpc>
                        <a:spcBef>
                          <a:spcPts val="830"/>
                        </a:spcBef>
                        <a:spcAft>
                          <a:spcPts val="0"/>
                        </a:spcAft>
                      </a:pPr>
                      <a:r>
                        <a:rPr lang="en-US" sz="1200" b="1" dirty="0">
                          <a:effectLst/>
                          <a:latin typeface="+mn-lt"/>
                          <a:cs typeface="Times New Roman" pitchFamily="18" charset="0"/>
                        </a:rPr>
                        <a:t>Sl.</a:t>
                      </a:r>
                      <a:endParaRPr lang="en-IN" sz="1200" b="1" dirty="0">
                        <a:effectLst/>
                        <a:latin typeface="+mn-lt"/>
                        <a:cs typeface="Times New Roman" pitchFamily="18" charset="0"/>
                      </a:endParaRPr>
                    </a:p>
                    <a:p>
                      <a:pPr marL="121285">
                        <a:lnSpc>
                          <a:spcPts val="1260"/>
                        </a:lnSpc>
                        <a:spcAft>
                          <a:spcPts val="0"/>
                        </a:spcAft>
                      </a:pPr>
                      <a:r>
                        <a:rPr lang="en-US" sz="1200" b="1" dirty="0">
                          <a:effectLst/>
                          <a:latin typeface="+mn-lt"/>
                          <a:cs typeface="Times New Roman" pitchFamily="18" charset="0"/>
                        </a:rPr>
                        <a:t>No.</a:t>
                      </a:r>
                      <a:endParaRPr lang="en-IN" sz="1200" b="1" dirty="0">
                        <a:effectLst/>
                        <a:latin typeface="+mn-lt"/>
                        <a:ea typeface="Times New Roman"/>
                        <a:cs typeface="Times New Roman" pitchFamily="18" charset="0"/>
                      </a:endParaRPr>
                    </a:p>
                  </a:txBody>
                  <a:tcPr marL="0" marR="0" marT="0" marB="0" anchor="ctr"/>
                </a:tc>
                <a:tc>
                  <a:txBody>
                    <a:bodyPr/>
                    <a:lstStyle/>
                    <a:p>
                      <a:pPr>
                        <a:spcBef>
                          <a:spcPts val="15"/>
                        </a:spcBef>
                        <a:spcAft>
                          <a:spcPts val="0"/>
                        </a:spcAft>
                      </a:pPr>
                      <a:r>
                        <a:rPr lang="en-US" sz="1200" b="1" dirty="0">
                          <a:effectLst/>
                          <a:latin typeface="+mn-lt"/>
                          <a:cs typeface="Times New Roman" pitchFamily="18" charset="0"/>
                        </a:rPr>
                        <a:t> </a:t>
                      </a:r>
                      <a:endParaRPr lang="en-IN" sz="1200" b="1" dirty="0">
                        <a:effectLst/>
                        <a:latin typeface="+mn-lt"/>
                        <a:cs typeface="Times New Roman" pitchFamily="18" charset="0"/>
                      </a:endParaRPr>
                    </a:p>
                    <a:p>
                      <a:pPr marL="115570" marR="109220" algn="ctr">
                        <a:spcAft>
                          <a:spcPts val="0"/>
                        </a:spcAft>
                      </a:pPr>
                      <a:r>
                        <a:rPr lang="en-US" sz="1200" b="1" dirty="0">
                          <a:effectLst/>
                          <a:latin typeface="+mn-lt"/>
                          <a:cs typeface="Times New Roman" pitchFamily="18" charset="0"/>
                        </a:rPr>
                        <a:t>Sieve</a:t>
                      </a:r>
                      <a:r>
                        <a:rPr lang="en-US" sz="1200" b="1" spc="-5" dirty="0">
                          <a:effectLst/>
                          <a:latin typeface="+mn-lt"/>
                          <a:cs typeface="Times New Roman" pitchFamily="18" charset="0"/>
                        </a:rPr>
                        <a:t> </a:t>
                      </a:r>
                      <a:r>
                        <a:rPr lang="en-US" sz="1200" b="1" dirty="0">
                          <a:effectLst/>
                          <a:latin typeface="+mn-lt"/>
                          <a:cs typeface="Times New Roman" pitchFamily="18" charset="0"/>
                        </a:rPr>
                        <a:t>size</a:t>
                      </a:r>
                      <a:endParaRPr lang="en-IN" sz="1200" b="1" dirty="0">
                        <a:effectLst/>
                        <a:latin typeface="+mn-lt"/>
                        <a:ea typeface="Times New Roman"/>
                        <a:cs typeface="Times New Roman" pitchFamily="18" charset="0"/>
                      </a:endParaRPr>
                    </a:p>
                  </a:txBody>
                  <a:tcPr marL="0" marR="0" marT="0" marB="0" anchor="ctr"/>
                </a:tc>
                <a:tc>
                  <a:txBody>
                    <a:bodyPr/>
                    <a:lstStyle/>
                    <a:p>
                      <a:pPr marL="349885" marR="73660" indent="-260985">
                        <a:spcBef>
                          <a:spcPts val="830"/>
                        </a:spcBef>
                        <a:spcAft>
                          <a:spcPts val="0"/>
                        </a:spcAft>
                      </a:pPr>
                      <a:r>
                        <a:rPr lang="en-US" sz="1200" b="1" dirty="0">
                          <a:effectLst/>
                          <a:latin typeface="+mn-lt"/>
                          <a:cs typeface="Times New Roman" pitchFamily="18" charset="0"/>
                        </a:rPr>
                        <a:t>Weight retained</a:t>
                      </a:r>
                      <a:r>
                        <a:rPr lang="en-US" sz="1200" b="1" spc="-260" dirty="0">
                          <a:effectLst/>
                          <a:latin typeface="+mn-lt"/>
                          <a:cs typeface="Times New Roman" pitchFamily="18" charset="0"/>
                        </a:rPr>
                        <a:t> </a:t>
                      </a:r>
                      <a:r>
                        <a:rPr lang="en-US" sz="1200" b="1" dirty="0">
                          <a:effectLst/>
                          <a:latin typeface="+mn-lt"/>
                          <a:cs typeface="Times New Roman" pitchFamily="18" charset="0"/>
                        </a:rPr>
                        <a:t>(in</a:t>
                      </a:r>
                      <a:r>
                        <a:rPr lang="en-US" sz="1200" b="1" spc="-5" dirty="0">
                          <a:effectLst/>
                          <a:latin typeface="+mn-lt"/>
                          <a:cs typeface="Times New Roman" pitchFamily="18" charset="0"/>
                        </a:rPr>
                        <a:t> </a:t>
                      </a:r>
                      <a:r>
                        <a:rPr lang="en-US" sz="1200" b="1" dirty="0">
                          <a:effectLst/>
                          <a:latin typeface="+mn-lt"/>
                          <a:cs typeface="Times New Roman" pitchFamily="18" charset="0"/>
                        </a:rPr>
                        <a:t>g)</a:t>
                      </a:r>
                      <a:endParaRPr lang="en-IN" sz="1200" b="1" dirty="0">
                        <a:effectLst/>
                        <a:latin typeface="+mn-lt"/>
                        <a:ea typeface="Times New Roman"/>
                        <a:cs typeface="Times New Roman" pitchFamily="18" charset="0"/>
                      </a:endParaRPr>
                    </a:p>
                  </a:txBody>
                  <a:tcPr marL="0" marR="0" marT="0" marB="0" anchor="ctr"/>
                </a:tc>
                <a:tc>
                  <a:txBody>
                    <a:bodyPr/>
                    <a:lstStyle/>
                    <a:p>
                      <a:pPr marL="233680">
                        <a:lnSpc>
                          <a:spcPts val="1235"/>
                        </a:lnSpc>
                        <a:spcAft>
                          <a:spcPts val="0"/>
                        </a:spcAft>
                      </a:pPr>
                      <a:r>
                        <a:rPr lang="en-US" sz="1200" b="1" dirty="0">
                          <a:effectLst/>
                          <a:latin typeface="+mn-lt"/>
                          <a:cs typeface="Times New Roman" pitchFamily="18" charset="0"/>
                        </a:rPr>
                        <a:t>%age</a:t>
                      </a:r>
                      <a:r>
                        <a:rPr lang="en-US" sz="1200" b="1" spc="-10" dirty="0">
                          <a:effectLst/>
                          <a:latin typeface="+mn-lt"/>
                          <a:cs typeface="Times New Roman" pitchFamily="18" charset="0"/>
                        </a:rPr>
                        <a:t> </a:t>
                      </a:r>
                      <a:r>
                        <a:rPr lang="en-US" sz="1200" b="1" dirty="0">
                          <a:effectLst/>
                          <a:latin typeface="+mn-lt"/>
                          <a:cs typeface="Times New Roman" pitchFamily="18" charset="0"/>
                        </a:rPr>
                        <a:t>retained</a:t>
                      </a:r>
                      <a:endParaRPr lang="en-IN" sz="1200" b="1" dirty="0">
                        <a:effectLst/>
                        <a:latin typeface="+mn-lt"/>
                        <a:cs typeface="Times New Roman" pitchFamily="18" charset="0"/>
                      </a:endParaRPr>
                    </a:p>
                    <a:p>
                      <a:pPr marL="267335">
                        <a:lnSpc>
                          <a:spcPts val="1860"/>
                        </a:lnSpc>
                        <a:spcBef>
                          <a:spcPts val="15"/>
                        </a:spcBef>
                        <a:spcAft>
                          <a:spcPts val="0"/>
                        </a:spcAft>
                      </a:pPr>
                      <a:r>
                        <a:rPr lang="en-US" sz="1200" b="1" spc="-110" dirty="0">
                          <a:effectLst/>
                          <a:latin typeface="+mn-lt"/>
                          <a:cs typeface="Times New Roman" pitchFamily="18" charset="0"/>
                        </a:rPr>
                        <a:t> </a:t>
                      </a:r>
                      <a:r>
                        <a:rPr lang="en-US" sz="1200" b="1" u="sng" dirty="0">
                          <a:effectLst/>
                          <a:latin typeface="+mn-lt"/>
                          <a:cs typeface="Times New Roman" pitchFamily="18" charset="0"/>
                        </a:rPr>
                        <a:t>𝐶</a:t>
                      </a:r>
                      <a:r>
                        <a:rPr lang="en-US" sz="1200" b="1" u="sng" spc="-60" dirty="0">
                          <a:effectLst/>
                          <a:latin typeface="+mn-lt"/>
                          <a:cs typeface="Times New Roman" pitchFamily="18" charset="0"/>
                        </a:rPr>
                        <a:t>𝐶</a:t>
                      </a:r>
                      <a:r>
                        <a:rPr lang="en-US" sz="1200" b="1" u="sng" dirty="0">
                          <a:effectLst/>
                          <a:latin typeface="+mn-lt"/>
                          <a:cs typeface="Times New Roman" pitchFamily="18" charset="0"/>
                        </a:rPr>
                        <a:t>3</a:t>
                      </a:r>
                      <a:r>
                        <a:rPr lang="en-US" sz="1200" b="1" dirty="0">
                          <a:effectLst/>
                          <a:latin typeface="+mn-lt"/>
                          <a:cs typeface="Times New Roman" pitchFamily="18" charset="0"/>
                        </a:rPr>
                        <a:t> </a:t>
                      </a:r>
                      <a:r>
                        <a:rPr lang="en-US" sz="1200" b="1" spc="70" dirty="0">
                          <a:effectLst/>
                          <a:latin typeface="+mn-lt"/>
                          <a:cs typeface="Times New Roman" pitchFamily="18" charset="0"/>
                        </a:rPr>
                        <a:t> x100</a:t>
                      </a:r>
                      <a:endParaRPr lang="en-IN" sz="1200" b="1" dirty="0">
                        <a:effectLst/>
                        <a:latin typeface="+mn-lt"/>
                        <a:cs typeface="Times New Roman" pitchFamily="18" charset="0"/>
                      </a:endParaRPr>
                    </a:p>
                    <a:p>
                      <a:pPr marL="267335">
                        <a:lnSpc>
                          <a:spcPts val="1860"/>
                        </a:lnSpc>
                        <a:spcBef>
                          <a:spcPts val="15"/>
                        </a:spcBef>
                        <a:spcAft>
                          <a:spcPts val="0"/>
                        </a:spcAft>
                      </a:pPr>
                      <a:r>
                        <a:rPr lang="en-US" sz="1200" b="1" dirty="0">
                          <a:effectLst/>
                          <a:latin typeface="+mn-lt"/>
                          <a:cs typeface="Times New Roman" pitchFamily="18" charset="0"/>
                        </a:rPr>
                        <a:t>𝑊𝑊</a:t>
                      </a:r>
                      <a:r>
                        <a:rPr lang="en-US" sz="1200" b="1" baseline="-25000" dirty="0">
                          <a:effectLst/>
                          <a:latin typeface="+mn-lt"/>
                          <a:cs typeface="Times New Roman" pitchFamily="18" charset="0"/>
                        </a:rPr>
                        <a:t>𝑓𝑓</a:t>
                      </a:r>
                      <a:endParaRPr lang="en-IN" sz="1200" b="1" dirty="0">
                        <a:effectLst/>
                        <a:latin typeface="+mn-lt"/>
                        <a:ea typeface="Times New Roman"/>
                        <a:cs typeface="Times New Roman" pitchFamily="18" charset="0"/>
                      </a:endParaRPr>
                    </a:p>
                  </a:txBody>
                  <a:tcPr marL="0" marR="0" marT="0" marB="0" anchor="ctr"/>
                </a:tc>
                <a:tc>
                  <a:txBody>
                    <a:bodyPr/>
                    <a:lstStyle/>
                    <a:p>
                      <a:pPr marL="212090">
                        <a:lnSpc>
                          <a:spcPts val="1260"/>
                        </a:lnSpc>
                        <a:spcBef>
                          <a:spcPts val="830"/>
                        </a:spcBef>
                        <a:spcAft>
                          <a:spcPts val="0"/>
                        </a:spcAft>
                      </a:pPr>
                      <a:r>
                        <a:rPr lang="en-US" sz="1200" b="1">
                          <a:effectLst/>
                          <a:latin typeface="+mn-lt"/>
                          <a:cs typeface="Times New Roman" pitchFamily="18" charset="0"/>
                        </a:rPr>
                        <a:t>Cumulative</a:t>
                      </a:r>
                      <a:endParaRPr lang="en-IN" sz="1200" b="1">
                        <a:effectLst/>
                        <a:latin typeface="+mn-lt"/>
                        <a:cs typeface="Times New Roman" pitchFamily="18" charset="0"/>
                      </a:endParaRPr>
                    </a:p>
                    <a:p>
                      <a:pPr marL="140335">
                        <a:lnSpc>
                          <a:spcPts val="1260"/>
                        </a:lnSpc>
                        <a:spcAft>
                          <a:spcPts val="0"/>
                        </a:spcAft>
                      </a:pPr>
                      <a:r>
                        <a:rPr lang="en-US" sz="1200" b="1">
                          <a:effectLst/>
                          <a:latin typeface="+mn-lt"/>
                          <a:cs typeface="Times New Roman" pitchFamily="18" charset="0"/>
                        </a:rPr>
                        <a:t>%age</a:t>
                      </a:r>
                      <a:r>
                        <a:rPr lang="en-US" sz="1200" b="1" spc="-10">
                          <a:effectLst/>
                          <a:latin typeface="+mn-lt"/>
                          <a:cs typeface="Times New Roman" pitchFamily="18" charset="0"/>
                        </a:rPr>
                        <a:t> </a:t>
                      </a:r>
                      <a:r>
                        <a:rPr lang="en-US" sz="1200" b="1">
                          <a:effectLst/>
                          <a:latin typeface="+mn-lt"/>
                          <a:cs typeface="Times New Roman" pitchFamily="18" charset="0"/>
                        </a:rPr>
                        <a:t>retained</a:t>
                      </a:r>
                      <a:endParaRPr lang="en-IN" sz="1200" b="1">
                        <a:effectLst/>
                        <a:latin typeface="+mn-lt"/>
                        <a:ea typeface="Times New Roman"/>
                        <a:cs typeface="Times New Roman" pitchFamily="18" charset="0"/>
                      </a:endParaRPr>
                    </a:p>
                  </a:txBody>
                  <a:tcPr marL="0" marR="0" marT="0" marB="0" anchor="ctr"/>
                </a:tc>
                <a:tc>
                  <a:txBody>
                    <a:bodyPr/>
                    <a:lstStyle/>
                    <a:p>
                      <a:pPr marL="285115" marR="59055" indent="-213995">
                        <a:spcBef>
                          <a:spcPts val="830"/>
                        </a:spcBef>
                        <a:spcAft>
                          <a:spcPts val="0"/>
                        </a:spcAft>
                      </a:pPr>
                      <a:r>
                        <a:rPr lang="en-US" sz="1200" b="1" dirty="0">
                          <a:effectLst/>
                          <a:latin typeface="+mn-lt"/>
                          <a:cs typeface="Times New Roman" pitchFamily="18" charset="0"/>
                        </a:rPr>
                        <a:t>Percentage passed</a:t>
                      </a:r>
                      <a:r>
                        <a:rPr lang="en-US" sz="1200" b="1" spc="-260" dirty="0">
                          <a:effectLst/>
                          <a:latin typeface="+mn-lt"/>
                          <a:cs typeface="Times New Roman" pitchFamily="18" charset="0"/>
                        </a:rPr>
                        <a:t> </a:t>
                      </a:r>
                      <a:r>
                        <a:rPr lang="en-US" sz="1200" b="1" dirty="0">
                          <a:effectLst/>
                          <a:latin typeface="+mn-lt"/>
                          <a:cs typeface="Times New Roman" pitchFamily="18" charset="0"/>
                        </a:rPr>
                        <a:t>(100</a:t>
                      </a:r>
                      <a:r>
                        <a:rPr lang="en-US" sz="1200" b="1" spc="5" dirty="0">
                          <a:effectLst/>
                          <a:latin typeface="+mn-lt"/>
                          <a:cs typeface="Times New Roman" pitchFamily="18" charset="0"/>
                        </a:rPr>
                        <a:t> </a:t>
                      </a:r>
                      <a:r>
                        <a:rPr lang="en-US" sz="1200" b="1" dirty="0">
                          <a:effectLst/>
                          <a:latin typeface="+mn-lt"/>
                          <a:cs typeface="Times New Roman" pitchFamily="18" charset="0"/>
                        </a:rPr>
                        <a:t>–C</a:t>
                      </a:r>
                      <a:r>
                        <a:rPr lang="en-US" sz="1200" b="1" baseline="-25000" dirty="0">
                          <a:effectLst/>
                          <a:latin typeface="+mn-lt"/>
                          <a:cs typeface="Times New Roman" pitchFamily="18" charset="0"/>
                        </a:rPr>
                        <a:t>5</a:t>
                      </a:r>
                      <a:r>
                        <a:rPr lang="en-US" sz="1200" b="1" spc="55" dirty="0">
                          <a:effectLst/>
                          <a:latin typeface="+mn-lt"/>
                          <a:cs typeface="Times New Roman" pitchFamily="18" charset="0"/>
                        </a:rPr>
                        <a:t> </a:t>
                      </a:r>
                      <a:r>
                        <a:rPr lang="en-US" sz="1200" b="1" dirty="0">
                          <a:effectLst/>
                          <a:latin typeface="+mn-lt"/>
                          <a:cs typeface="Times New Roman" pitchFamily="18" charset="0"/>
                        </a:rPr>
                        <a:t>)</a:t>
                      </a:r>
                      <a:endParaRPr lang="en-IN" sz="1200" b="1"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01"/>
                  </a:ext>
                </a:extLst>
              </a:tr>
              <a:tr h="336789">
                <a:tc>
                  <a:txBody>
                    <a:bodyPr/>
                    <a:lstStyle/>
                    <a:p>
                      <a:pPr marL="151765">
                        <a:spcBef>
                          <a:spcPts val="255"/>
                        </a:spcBef>
                        <a:spcAft>
                          <a:spcPts val="0"/>
                        </a:spcAft>
                      </a:pPr>
                      <a:r>
                        <a:rPr lang="en-US" sz="1200">
                          <a:effectLst/>
                          <a:latin typeface="+mn-lt"/>
                          <a:cs typeface="Times New Roman" pitchFamily="18" charset="0"/>
                        </a:rPr>
                        <a:t>C</a:t>
                      </a:r>
                      <a:r>
                        <a:rPr lang="en-US" sz="1200" baseline="-25000">
                          <a:effectLst/>
                          <a:latin typeface="+mn-lt"/>
                          <a:cs typeface="Times New Roman" pitchFamily="18" charset="0"/>
                        </a:rPr>
                        <a:t>1</a:t>
                      </a:r>
                      <a:endParaRPr lang="en-IN" sz="1200">
                        <a:effectLst/>
                        <a:latin typeface="+mn-lt"/>
                        <a:ea typeface="Times New Roman"/>
                        <a:cs typeface="Times New Roman" pitchFamily="18" charset="0"/>
                      </a:endParaRPr>
                    </a:p>
                  </a:txBody>
                  <a:tcPr marL="0" marR="0" marT="0" marB="0"/>
                </a:tc>
                <a:tc>
                  <a:txBody>
                    <a:bodyPr/>
                    <a:lstStyle/>
                    <a:p>
                      <a:pPr marL="115570" marR="109855" algn="ctr">
                        <a:spcBef>
                          <a:spcPts val="255"/>
                        </a:spcBef>
                        <a:spcAft>
                          <a:spcPts val="0"/>
                        </a:spcAft>
                      </a:pPr>
                      <a:r>
                        <a:rPr lang="en-US" sz="1200">
                          <a:effectLst/>
                          <a:latin typeface="+mn-lt"/>
                          <a:cs typeface="Times New Roman" pitchFamily="18" charset="0"/>
                        </a:rPr>
                        <a:t>C</a:t>
                      </a:r>
                      <a:r>
                        <a:rPr lang="en-US" sz="1200" baseline="-25000">
                          <a:effectLst/>
                          <a:latin typeface="+mn-lt"/>
                          <a:cs typeface="Times New Roman" pitchFamily="18" charset="0"/>
                        </a:rPr>
                        <a:t>2</a:t>
                      </a:r>
                      <a:endParaRPr lang="en-IN" sz="1200">
                        <a:effectLst/>
                        <a:latin typeface="+mn-lt"/>
                        <a:ea typeface="Times New Roman"/>
                        <a:cs typeface="Times New Roman" pitchFamily="18" charset="0"/>
                      </a:endParaRPr>
                    </a:p>
                  </a:txBody>
                  <a:tcPr marL="0" marR="0" marT="0" marB="0"/>
                </a:tc>
                <a:tc>
                  <a:txBody>
                    <a:bodyPr/>
                    <a:lstStyle/>
                    <a:p>
                      <a:pPr marL="456565" marR="451485" algn="ctr">
                        <a:spcBef>
                          <a:spcPts val="255"/>
                        </a:spcBef>
                        <a:spcAft>
                          <a:spcPts val="0"/>
                        </a:spcAft>
                      </a:pPr>
                      <a:r>
                        <a:rPr lang="en-US" sz="1200">
                          <a:effectLst/>
                          <a:latin typeface="+mn-lt"/>
                          <a:cs typeface="Times New Roman" pitchFamily="18" charset="0"/>
                        </a:rPr>
                        <a:t>C</a:t>
                      </a:r>
                      <a:r>
                        <a:rPr lang="en-US" sz="1200" baseline="-25000">
                          <a:effectLst/>
                          <a:latin typeface="+mn-lt"/>
                          <a:cs typeface="Times New Roman" pitchFamily="18" charset="0"/>
                        </a:rPr>
                        <a:t>3</a:t>
                      </a:r>
                      <a:endParaRPr lang="en-IN" sz="1200">
                        <a:effectLst/>
                        <a:latin typeface="+mn-lt"/>
                        <a:ea typeface="Times New Roman"/>
                        <a:cs typeface="Times New Roman" pitchFamily="18" charset="0"/>
                      </a:endParaRPr>
                    </a:p>
                  </a:txBody>
                  <a:tcPr marL="0" marR="0" marT="0" marB="0"/>
                </a:tc>
                <a:tc>
                  <a:txBody>
                    <a:bodyPr/>
                    <a:lstStyle/>
                    <a:p>
                      <a:pPr marL="536575" marR="535305" algn="ctr">
                        <a:spcBef>
                          <a:spcPts val="255"/>
                        </a:spcBef>
                        <a:spcAft>
                          <a:spcPts val="0"/>
                        </a:spcAft>
                      </a:pPr>
                      <a:r>
                        <a:rPr lang="en-US" sz="1200">
                          <a:effectLst/>
                          <a:latin typeface="+mn-lt"/>
                          <a:cs typeface="Times New Roman" pitchFamily="18" charset="0"/>
                        </a:rPr>
                        <a:t>C4</a:t>
                      </a:r>
                      <a:endParaRPr lang="en-IN" sz="1200">
                        <a:effectLst/>
                        <a:latin typeface="+mn-lt"/>
                        <a:ea typeface="Times New Roman"/>
                        <a:cs typeface="Times New Roman" pitchFamily="18" charset="0"/>
                      </a:endParaRPr>
                    </a:p>
                  </a:txBody>
                  <a:tcPr marL="0" marR="0" marT="0" marB="0"/>
                </a:tc>
                <a:tc>
                  <a:txBody>
                    <a:bodyPr/>
                    <a:lstStyle/>
                    <a:p>
                      <a:pPr marL="457200" marR="452120" algn="ctr">
                        <a:spcBef>
                          <a:spcPts val="255"/>
                        </a:spcBef>
                        <a:spcAft>
                          <a:spcPts val="0"/>
                        </a:spcAft>
                      </a:pPr>
                      <a:r>
                        <a:rPr lang="en-US" sz="1200">
                          <a:effectLst/>
                          <a:latin typeface="+mn-lt"/>
                          <a:cs typeface="Times New Roman" pitchFamily="18" charset="0"/>
                        </a:rPr>
                        <a:t>C</a:t>
                      </a:r>
                      <a:r>
                        <a:rPr lang="en-US" sz="1200" baseline="-25000">
                          <a:effectLst/>
                          <a:latin typeface="+mn-lt"/>
                          <a:cs typeface="Times New Roman" pitchFamily="18" charset="0"/>
                        </a:rPr>
                        <a:t>5</a:t>
                      </a:r>
                      <a:endParaRPr lang="en-IN" sz="1200">
                        <a:effectLst/>
                        <a:latin typeface="+mn-lt"/>
                        <a:ea typeface="Times New Roman"/>
                        <a:cs typeface="Times New Roman" pitchFamily="18" charset="0"/>
                      </a:endParaRPr>
                    </a:p>
                  </a:txBody>
                  <a:tcPr marL="0" marR="0" marT="0" marB="0"/>
                </a:tc>
                <a:tc>
                  <a:txBody>
                    <a:bodyPr/>
                    <a:lstStyle/>
                    <a:p>
                      <a:pPr marL="499745" marR="499745" algn="ctr">
                        <a:spcBef>
                          <a:spcPts val="255"/>
                        </a:spcBef>
                        <a:spcAft>
                          <a:spcPts val="0"/>
                        </a:spcAft>
                      </a:pPr>
                      <a:r>
                        <a:rPr lang="en-US" sz="1200">
                          <a:effectLst/>
                          <a:latin typeface="+mn-lt"/>
                          <a:cs typeface="Times New Roman" pitchFamily="18" charset="0"/>
                        </a:rPr>
                        <a:t>C</a:t>
                      </a:r>
                      <a:r>
                        <a:rPr lang="en-US" sz="1200" baseline="-25000">
                          <a:effectLst/>
                          <a:latin typeface="+mn-lt"/>
                          <a:cs typeface="Times New Roman" pitchFamily="18" charset="0"/>
                        </a:rPr>
                        <a:t>6</a:t>
                      </a:r>
                      <a:endParaRPr lang="en-IN" sz="1200">
                        <a:effectLst/>
                        <a:latin typeface="+mn-lt"/>
                        <a:ea typeface="Times New Roman"/>
                        <a:cs typeface="Times New Roman" pitchFamily="18" charset="0"/>
                      </a:endParaRPr>
                    </a:p>
                  </a:txBody>
                  <a:tcPr marL="0" marR="0" marT="0" marB="0"/>
                </a:tc>
                <a:extLst>
                  <a:ext uri="{0D108BD9-81ED-4DB2-BD59-A6C34878D82A}">
                    <a16:rowId xmlns:a16="http://schemas.microsoft.com/office/drawing/2014/main" val="10002"/>
                  </a:ext>
                </a:extLst>
              </a:tr>
              <a:tr h="314705">
                <a:tc>
                  <a:txBody>
                    <a:bodyPr/>
                    <a:lstStyle/>
                    <a:p>
                      <a:pPr marL="188595">
                        <a:spcBef>
                          <a:spcPts val="195"/>
                        </a:spcBef>
                        <a:spcAft>
                          <a:spcPts val="0"/>
                        </a:spcAft>
                      </a:pPr>
                      <a:r>
                        <a:rPr lang="en-US" sz="1200">
                          <a:effectLst/>
                          <a:latin typeface="+mn-lt"/>
                          <a:cs typeface="Times New Roman" pitchFamily="18" charset="0"/>
                        </a:rPr>
                        <a:t>1</a:t>
                      </a:r>
                      <a:endParaRPr lang="en-IN" sz="1200">
                        <a:effectLst/>
                        <a:latin typeface="+mn-lt"/>
                        <a:ea typeface="Times New Roman"/>
                        <a:cs typeface="Times New Roman" pitchFamily="18" charset="0"/>
                      </a:endParaRPr>
                    </a:p>
                  </a:txBody>
                  <a:tcPr marL="0" marR="0" marT="0" marB="0"/>
                </a:tc>
                <a:tc>
                  <a:txBody>
                    <a:bodyPr/>
                    <a:lstStyle/>
                    <a:p>
                      <a:pPr marL="199390">
                        <a:spcBef>
                          <a:spcPts val="195"/>
                        </a:spcBef>
                        <a:spcAft>
                          <a:spcPts val="0"/>
                        </a:spcAft>
                      </a:pPr>
                      <a:r>
                        <a:rPr lang="en-US" sz="1200">
                          <a:effectLst/>
                          <a:latin typeface="+mn-lt"/>
                          <a:cs typeface="Times New Roman" pitchFamily="18" charset="0"/>
                        </a:rPr>
                        <a:t>4.75 mm</a:t>
                      </a:r>
                      <a:endParaRPr lang="en-IN" sz="120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9.4</a:t>
                      </a:r>
                    </a:p>
                  </a:txBody>
                  <a:tcPr marL="0" marR="0" marT="0" marB="0" anchor="ctr"/>
                </a:tc>
                <a:tc>
                  <a:txBody>
                    <a:bodyPr/>
                    <a:lstStyle/>
                    <a:p>
                      <a:pPr algn="ctr">
                        <a:spcAft>
                          <a:spcPts val="0"/>
                        </a:spcAft>
                      </a:pPr>
                      <a:r>
                        <a:rPr lang="en-US" sz="1200" dirty="0">
                          <a:effectLst/>
                          <a:latin typeface="+mn-lt"/>
                          <a:cs typeface="Times New Roman" pitchFamily="18" charset="0"/>
                        </a:rPr>
                        <a:t> 1.88</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1.88</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98.12</a:t>
                      </a:r>
                      <a:endParaRPr lang="en-IN" sz="1200"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03"/>
                  </a:ext>
                </a:extLst>
              </a:tr>
              <a:tr h="314705">
                <a:tc>
                  <a:txBody>
                    <a:bodyPr/>
                    <a:lstStyle/>
                    <a:p>
                      <a:pPr marL="188595">
                        <a:spcBef>
                          <a:spcPts val="195"/>
                        </a:spcBef>
                        <a:spcAft>
                          <a:spcPts val="0"/>
                        </a:spcAft>
                      </a:pPr>
                      <a:r>
                        <a:rPr lang="en-US" sz="1200">
                          <a:effectLst/>
                          <a:latin typeface="+mn-lt"/>
                          <a:cs typeface="Times New Roman" pitchFamily="18" charset="0"/>
                        </a:rPr>
                        <a:t>2</a:t>
                      </a:r>
                      <a:endParaRPr lang="en-IN" sz="1200">
                        <a:effectLst/>
                        <a:latin typeface="+mn-lt"/>
                        <a:ea typeface="Times New Roman"/>
                        <a:cs typeface="Times New Roman" pitchFamily="18" charset="0"/>
                      </a:endParaRPr>
                    </a:p>
                  </a:txBody>
                  <a:tcPr marL="0" marR="0" marT="0" marB="0"/>
                </a:tc>
                <a:tc>
                  <a:txBody>
                    <a:bodyPr/>
                    <a:lstStyle/>
                    <a:p>
                      <a:pPr marL="199390">
                        <a:spcBef>
                          <a:spcPts val="195"/>
                        </a:spcBef>
                        <a:spcAft>
                          <a:spcPts val="0"/>
                        </a:spcAft>
                      </a:pPr>
                      <a:r>
                        <a:rPr lang="en-US" sz="1200">
                          <a:effectLst/>
                          <a:latin typeface="+mn-lt"/>
                          <a:cs typeface="Times New Roman" pitchFamily="18" charset="0"/>
                        </a:rPr>
                        <a:t>2.36 mm</a:t>
                      </a:r>
                      <a:endParaRPr lang="en-IN" sz="120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10.32</a:t>
                      </a: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2.06</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cs typeface="Times New Roman" pitchFamily="18" charset="0"/>
                        </a:rPr>
                        <a:t> 3.94</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96.06</a:t>
                      </a:r>
                      <a:endParaRPr lang="en-IN" sz="1200"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04"/>
                  </a:ext>
                </a:extLst>
              </a:tr>
              <a:tr h="339550">
                <a:tc>
                  <a:txBody>
                    <a:bodyPr/>
                    <a:lstStyle/>
                    <a:p>
                      <a:pPr marL="188595">
                        <a:spcBef>
                          <a:spcPts val="255"/>
                        </a:spcBef>
                        <a:spcAft>
                          <a:spcPts val="0"/>
                        </a:spcAft>
                      </a:pPr>
                      <a:r>
                        <a:rPr lang="en-US" sz="1200">
                          <a:effectLst/>
                          <a:latin typeface="+mn-lt"/>
                          <a:cs typeface="Times New Roman" pitchFamily="18" charset="0"/>
                        </a:rPr>
                        <a:t>3</a:t>
                      </a:r>
                      <a:endParaRPr lang="en-IN" sz="1200">
                        <a:effectLst/>
                        <a:latin typeface="+mn-lt"/>
                        <a:ea typeface="Times New Roman"/>
                        <a:cs typeface="Times New Roman" pitchFamily="18" charset="0"/>
                      </a:endParaRPr>
                    </a:p>
                  </a:txBody>
                  <a:tcPr marL="0" marR="0" marT="0" marB="0"/>
                </a:tc>
                <a:tc>
                  <a:txBody>
                    <a:bodyPr/>
                    <a:lstStyle/>
                    <a:p>
                      <a:pPr marL="199390">
                        <a:spcBef>
                          <a:spcPts val="255"/>
                        </a:spcBef>
                        <a:spcAft>
                          <a:spcPts val="0"/>
                        </a:spcAft>
                      </a:pPr>
                      <a:r>
                        <a:rPr lang="en-US" sz="1200" dirty="0">
                          <a:effectLst/>
                          <a:latin typeface="+mn-lt"/>
                          <a:cs typeface="Times New Roman" pitchFamily="18" charset="0"/>
                        </a:rPr>
                        <a:t>1.18 mm</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30.78</a:t>
                      </a: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6.16</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10.1</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89.9</a:t>
                      </a:r>
                      <a:endParaRPr lang="en-IN" sz="1200"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05"/>
                  </a:ext>
                </a:extLst>
              </a:tr>
              <a:tr h="314705">
                <a:tc>
                  <a:txBody>
                    <a:bodyPr/>
                    <a:lstStyle/>
                    <a:p>
                      <a:pPr marL="188595">
                        <a:spcBef>
                          <a:spcPts val="195"/>
                        </a:spcBef>
                        <a:spcAft>
                          <a:spcPts val="0"/>
                        </a:spcAft>
                      </a:pPr>
                      <a:r>
                        <a:rPr lang="en-US" sz="1200">
                          <a:effectLst/>
                          <a:latin typeface="+mn-lt"/>
                          <a:cs typeface="Times New Roman" pitchFamily="18" charset="0"/>
                        </a:rPr>
                        <a:t>4</a:t>
                      </a:r>
                      <a:endParaRPr lang="en-IN" sz="1200">
                        <a:effectLst/>
                        <a:latin typeface="+mn-lt"/>
                        <a:ea typeface="Times New Roman"/>
                        <a:cs typeface="Times New Roman" pitchFamily="18" charset="0"/>
                      </a:endParaRPr>
                    </a:p>
                  </a:txBody>
                  <a:tcPr marL="0" marR="0" marT="0" marB="0"/>
                </a:tc>
                <a:tc>
                  <a:txBody>
                    <a:bodyPr/>
                    <a:lstStyle/>
                    <a:p>
                      <a:pPr marL="115570" marR="109855" algn="ctr">
                        <a:spcBef>
                          <a:spcPts val="195"/>
                        </a:spcBef>
                        <a:spcAft>
                          <a:spcPts val="0"/>
                        </a:spcAft>
                      </a:pPr>
                      <a:r>
                        <a:rPr lang="en-US" sz="1200">
                          <a:effectLst/>
                          <a:latin typeface="+mn-lt"/>
                          <a:cs typeface="Times New Roman" pitchFamily="18" charset="0"/>
                        </a:rPr>
                        <a:t>600 micron</a:t>
                      </a:r>
                      <a:endParaRPr lang="en-IN" sz="120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cs typeface="Times New Roman" pitchFamily="18" charset="0"/>
                        </a:rPr>
                        <a:t>120.94</a:t>
                      </a: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24.19</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34.29</a:t>
                      </a:r>
                      <a:endParaRPr lang="en-IN" sz="1200" dirty="0">
                        <a:effectLst/>
                        <a:latin typeface="+mn-lt"/>
                        <a:ea typeface="Times New Roman"/>
                        <a:cs typeface="Times New Roman" pitchFamily="18" charset="0"/>
                      </a:endParaRPr>
                    </a:p>
                  </a:txBody>
                  <a:tcPr marL="0" marR="0" marT="0" marB="0" anchor="ctr"/>
                </a:tc>
                <a:tc>
                  <a:txBody>
                    <a:bodyPr/>
                    <a:lstStyle/>
                    <a:p>
                      <a:pPr algn="ctr"/>
                      <a:r>
                        <a:rPr lang="en-US" sz="1200" dirty="0">
                          <a:latin typeface="+mn-lt"/>
                          <a:cs typeface="Times New Roman" pitchFamily="18" charset="0"/>
                        </a:rPr>
                        <a:t>65.71</a:t>
                      </a:r>
                      <a:endParaRPr lang="en-IN" sz="1200" dirty="0">
                        <a:latin typeface="+mn-lt"/>
                        <a:cs typeface="Times New Roman" pitchFamily="18" charset="0"/>
                      </a:endParaRPr>
                    </a:p>
                  </a:txBody>
                  <a:tcPr marL="0" marR="0" marT="0" marB="0" anchor="ctr"/>
                </a:tc>
                <a:extLst>
                  <a:ext uri="{0D108BD9-81ED-4DB2-BD59-A6C34878D82A}">
                    <a16:rowId xmlns:a16="http://schemas.microsoft.com/office/drawing/2014/main" val="10006"/>
                  </a:ext>
                </a:extLst>
              </a:tr>
              <a:tr h="336789">
                <a:tc>
                  <a:txBody>
                    <a:bodyPr/>
                    <a:lstStyle/>
                    <a:p>
                      <a:pPr marL="188595">
                        <a:spcBef>
                          <a:spcPts val="255"/>
                        </a:spcBef>
                        <a:spcAft>
                          <a:spcPts val="0"/>
                        </a:spcAft>
                      </a:pPr>
                      <a:r>
                        <a:rPr lang="en-US" sz="1200">
                          <a:effectLst/>
                          <a:latin typeface="+mn-lt"/>
                          <a:cs typeface="Times New Roman" pitchFamily="18" charset="0"/>
                        </a:rPr>
                        <a:t>5</a:t>
                      </a:r>
                      <a:endParaRPr lang="en-IN" sz="1200">
                        <a:effectLst/>
                        <a:latin typeface="+mn-lt"/>
                        <a:ea typeface="Times New Roman"/>
                        <a:cs typeface="Times New Roman" pitchFamily="18" charset="0"/>
                      </a:endParaRPr>
                    </a:p>
                  </a:txBody>
                  <a:tcPr marL="0" marR="0" marT="0" marB="0"/>
                </a:tc>
                <a:tc>
                  <a:txBody>
                    <a:bodyPr/>
                    <a:lstStyle/>
                    <a:p>
                      <a:pPr marL="115570" marR="109855" algn="ctr">
                        <a:spcBef>
                          <a:spcPts val="255"/>
                        </a:spcBef>
                        <a:spcAft>
                          <a:spcPts val="0"/>
                        </a:spcAft>
                      </a:pPr>
                      <a:r>
                        <a:rPr lang="en-US" sz="1200">
                          <a:effectLst/>
                          <a:latin typeface="+mn-lt"/>
                          <a:cs typeface="Times New Roman" pitchFamily="18" charset="0"/>
                        </a:rPr>
                        <a:t>300 micron</a:t>
                      </a:r>
                      <a:endParaRPr lang="en-IN" sz="120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134.12</a:t>
                      </a: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26.82</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61.11</a:t>
                      </a:r>
                      <a:endParaRPr lang="en-IN" sz="1200" dirty="0">
                        <a:effectLst/>
                        <a:latin typeface="+mn-lt"/>
                        <a:ea typeface="Times New Roman"/>
                        <a:cs typeface="Times New Roman" pitchFamily="18" charset="0"/>
                      </a:endParaRPr>
                    </a:p>
                  </a:txBody>
                  <a:tcPr marL="0" marR="0" marT="0" marB="0" anchor="ctr"/>
                </a:tc>
                <a:tc>
                  <a:txBody>
                    <a:bodyPr/>
                    <a:lstStyle/>
                    <a:p>
                      <a:pPr algn="ctr"/>
                      <a:r>
                        <a:rPr lang="en-US" sz="1200" dirty="0">
                          <a:latin typeface="+mn-lt"/>
                        </a:rPr>
                        <a:t>38.89</a:t>
                      </a:r>
                      <a:endParaRPr lang="en-IN" sz="1200" dirty="0">
                        <a:latin typeface="+mn-lt"/>
                      </a:endParaRPr>
                    </a:p>
                  </a:txBody>
                  <a:tcPr marL="0" marR="0" marT="0" marB="0" anchor="ctr"/>
                </a:tc>
                <a:extLst>
                  <a:ext uri="{0D108BD9-81ED-4DB2-BD59-A6C34878D82A}">
                    <a16:rowId xmlns:a16="http://schemas.microsoft.com/office/drawing/2014/main" val="10007"/>
                  </a:ext>
                </a:extLst>
              </a:tr>
              <a:tr h="314705">
                <a:tc>
                  <a:txBody>
                    <a:bodyPr/>
                    <a:lstStyle/>
                    <a:p>
                      <a:pPr marL="188595">
                        <a:spcBef>
                          <a:spcPts val="195"/>
                        </a:spcBef>
                        <a:spcAft>
                          <a:spcPts val="0"/>
                        </a:spcAft>
                      </a:pPr>
                      <a:r>
                        <a:rPr lang="en-US" sz="1200">
                          <a:effectLst/>
                          <a:latin typeface="+mn-lt"/>
                          <a:cs typeface="Times New Roman" pitchFamily="18" charset="0"/>
                        </a:rPr>
                        <a:t>6</a:t>
                      </a:r>
                      <a:endParaRPr lang="en-IN" sz="1200">
                        <a:effectLst/>
                        <a:latin typeface="+mn-lt"/>
                        <a:ea typeface="Times New Roman"/>
                        <a:cs typeface="Times New Roman" pitchFamily="18" charset="0"/>
                      </a:endParaRPr>
                    </a:p>
                  </a:txBody>
                  <a:tcPr marL="0" marR="0" marT="0" marB="0"/>
                </a:tc>
                <a:tc>
                  <a:txBody>
                    <a:bodyPr/>
                    <a:lstStyle/>
                    <a:p>
                      <a:pPr marL="115570" marR="109855" algn="ctr">
                        <a:spcBef>
                          <a:spcPts val="195"/>
                        </a:spcBef>
                        <a:spcAft>
                          <a:spcPts val="0"/>
                        </a:spcAft>
                      </a:pPr>
                      <a:r>
                        <a:rPr lang="en-US" sz="1200">
                          <a:effectLst/>
                          <a:latin typeface="+mn-lt"/>
                          <a:cs typeface="Times New Roman" pitchFamily="18" charset="0"/>
                        </a:rPr>
                        <a:t>150 micron</a:t>
                      </a:r>
                      <a:endParaRPr lang="en-IN" sz="120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106.53</a:t>
                      </a: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21.31</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82.42</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cs typeface="Times New Roman" pitchFamily="18" charset="0"/>
                        </a:rPr>
                        <a:t> 17.58</a:t>
                      </a:r>
                      <a:endParaRPr lang="en-IN" sz="1200"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08"/>
                  </a:ext>
                </a:extLst>
              </a:tr>
              <a:tr h="339550">
                <a:tc>
                  <a:txBody>
                    <a:bodyPr/>
                    <a:lstStyle/>
                    <a:p>
                      <a:pPr marL="188595">
                        <a:spcBef>
                          <a:spcPts val="265"/>
                        </a:spcBef>
                        <a:spcAft>
                          <a:spcPts val="0"/>
                        </a:spcAft>
                      </a:pPr>
                      <a:r>
                        <a:rPr lang="en-US" sz="1200">
                          <a:effectLst/>
                          <a:latin typeface="+mn-lt"/>
                          <a:cs typeface="Times New Roman" pitchFamily="18" charset="0"/>
                        </a:rPr>
                        <a:t>7</a:t>
                      </a:r>
                      <a:endParaRPr lang="en-IN" sz="1200">
                        <a:effectLst/>
                        <a:latin typeface="+mn-lt"/>
                        <a:ea typeface="Times New Roman"/>
                        <a:cs typeface="Times New Roman" pitchFamily="18" charset="0"/>
                      </a:endParaRPr>
                    </a:p>
                  </a:txBody>
                  <a:tcPr marL="0" marR="0" marT="0" marB="0"/>
                </a:tc>
                <a:tc>
                  <a:txBody>
                    <a:bodyPr/>
                    <a:lstStyle/>
                    <a:p>
                      <a:pPr marL="113665" marR="109855" algn="ctr">
                        <a:spcBef>
                          <a:spcPts val="265"/>
                        </a:spcBef>
                        <a:spcAft>
                          <a:spcPts val="0"/>
                        </a:spcAft>
                      </a:pPr>
                      <a:r>
                        <a:rPr lang="en-US" sz="1200" dirty="0">
                          <a:effectLst/>
                          <a:latin typeface="+mn-lt"/>
                          <a:cs typeface="Times New Roman" pitchFamily="18" charset="0"/>
                        </a:rPr>
                        <a:t>Pan</a:t>
                      </a:r>
                      <a:endParaRPr lang="en-IN" sz="1200" dirty="0">
                        <a:effectLst/>
                        <a:latin typeface="+mn-lt"/>
                        <a:ea typeface="Times New Roman"/>
                        <a:cs typeface="Times New Roman" pitchFamily="18" charset="0"/>
                      </a:endParaRP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82.01</a:t>
                      </a:r>
                    </a:p>
                  </a:txBody>
                  <a:tcPr marL="0" marR="0" marT="0" marB="0" anchor="ctr"/>
                </a:tc>
                <a:tc>
                  <a:txBody>
                    <a:bodyPr/>
                    <a:lstStyle/>
                    <a:p>
                      <a:pPr algn="ctr">
                        <a:spcAft>
                          <a:spcPts val="0"/>
                        </a:spcAft>
                      </a:pPr>
                      <a:r>
                        <a:rPr lang="en-US" sz="1200" dirty="0">
                          <a:effectLst/>
                          <a:latin typeface="+mn-lt"/>
                          <a:ea typeface="Times New Roman"/>
                          <a:cs typeface="Times New Roman" pitchFamily="18" charset="0"/>
                        </a:rPr>
                        <a:t>16.40</a:t>
                      </a:r>
                      <a:endParaRPr lang="en-IN" sz="1200" dirty="0">
                        <a:effectLst/>
                        <a:latin typeface="+mn-lt"/>
                        <a:ea typeface="Times New Roman"/>
                        <a:cs typeface="Times New Roman" pitchFamily="18" charset="0"/>
                      </a:endParaRPr>
                    </a:p>
                  </a:txBody>
                  <a:tcPr marL="0" marR="0" marT="0" marB="0" anchor="ctr"/>
                </a:tc>
                <a:tc>
                  <a:txBody>
                    <a:bodyPr/>
                    <a:lstStyle/>
                    <a:p>
                      <a:pPr marL="4445" algn="ctr">
                        <a:spcBef>
                          <a:spcPts val="265"/>
                        </a:spcBef>
                        <a:spcAft>
                          <a:spcPts val="0"/>
                        </a:spcAft>
                      </a:pPr>
                      <a:r>
                        <a:rPr lang="en-US" sz="1200" dirty="0">
                          <a:effectLst/>
                          <a:latin typeface="+mn-lt"/>
                          <a:ea typeface="Times New Roman"/>
                          <a:cs typeface="Times New Roman" pitchFamily="18" charset="0"/>
                        </a:rPr>
                        <a:t>98.82</a:t>
                      </a:r>
                      <a:endParaRPr lang="en-IN" sz="1200" dirty="0">
                        <a:effectLst/>
                        <a:latin typeface="+mn-lt"/>
                        <a:ea typeface="Times New Roman"/>
                        <a:cs typeface="Times New Roman" pitchFamily="18" charset="0"/>
                      </a:endParaRPr>
                    </a:p>
                  </a:txBody>
                  <a:tcPr marL="0" marR="0" marT="0" marB="0" anchor="ctr"/>
                </a:tc>
                <a:tc>
                  <a:txBody>
                    <a:bodyPr/>
                    <a:lstStyle/>
                    <a:p>
                      <a:pPr marR="635" algn="ctr">
                        <a:spcBef>
                          <a:spcPts val="265"/>
                        </a:spcBef>
                        <a:spcAft>
                          <a:spcPts val="0"/>
                        </a:spcAft>
                      </a:pPr>
                      <a:r>
                        <a:rPr lang="en-US" sz="1200" dirty="0">
                          <a:effectLst/>
                          <a:latin typeface="+mn-lt"/>
                          <a:ea typeface="Times New Roman"/>
                          <a:cs typeface="Times New Roman" pitchFamily="18" charset="0"/>
                        </a:rPr>
                        <a:t>1.18</a:t>
                      </a:r>
                      <a:endParaRPr lang="en-IN" sz="1200"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09"/>
                  </a:ext>
                </a:extLst>
              </a:tr>
              <a:tr h="530948">
                <a:tc gridSpan="4">
                  <a:txBody>
                    <a:bodyPr/>
                    <a:lstStyle/>
                    <a:p>
                      <a:pPr marL="2258060" algn="ctr">
                        <a:lnSpc>
                          <a:spcPts val="1065"/>
                        </a:lnSpc>
                        <a:spcBef>
                          <a:spcPts val="810"/>
                        </a:spcBef>
                        <a:spcAft>
                          <a:spcPts val="0"/>
                        </a:spcAft>
                      </a:pPr>
                      <a:endParaRPr lang="en-US" sz="1200" dirty="0">
                        <a:effectLst/>
                        <a:latin typeface="+mn-lt"/>
                        <a:cs typeface="Times New Roman" pitchFamily="18" charset="0"/>
                      </a:endParaRPr>
                    </a:p>
                    <a:p>
                      <a:pPr marL="2258060" algn="ctr">
                        <a:lnSpc>
                          <a:spcPts val="1065"/>
                        </a:lnSpc>
                        <a:spcBef>
                          <a:spcPts val="810"/>
                        </a:spcBef>
                        <a:spcAft>
                          <a:spcPts val="0"/>
                        </a:spcAft>
                      </a:pPr>
                      <a:r>
                        <a:rPr lang="en-US" sz="1200" dirty="0">
                          <a:effectLst/>
                          <a:latin typeface="+mn-lt"/>
                          <a:cs typeface="Times New Roman" pitchFamily="18" charset="0"/>
                        </a:rPr>
                        <a:t>Fineness</a:t>
                      </a:r>
                      <a:r>
                        <a:rPr lang="en-US" sz="1200" spc="45" dirty="0">
                          <a:effectLst/>
                          <a:latin typeface="+mn-lt"/>
                          <a:cs typeface="Times New Roman" pitchFamily="18" charset="0"/>
                        </a:rPr>
                        <a:t> </a:t>
                      </a:r>
                      <a:r>
                        <a:rPr lang="en-US" sz="1200" dirty="0">
                          <a:effectLst/>
                          <a:latin typeface="+mn-lt"/>
                          <a:cs typeface="Times New Roman" pitchFamily="18" charset="0"/>
                        </a:rPr>
                        <a:t>Modulus</a:t>
                      </a:r>
                      <a:r>
                        <a:rPr lang="en-US" sz="1200" spc="45" dirty="0">
                          <a:effectLst/>
                          <a:latin typeface="+mn-lt"/>
                          <a:cs typeface="Times New Roman" pitchFamily="18" charset="0"/>
                        </a:rPr>
                        <a:t> </a:t>
                      </a:r>
                      <a:r>
                        <a:rPr lang="en-US" sz="1200" u="sng" baseline="30000" dirty="0">
                          <a:effectLst/>
                          <a:latin typeface="+mn-lt"/>
                          <a:cs typeface="Times New Roman" pitchFamily="18" charset="0"/>
                        </a:rPr>
                        <a:t>∑</a:t>
                      </a:r>
                      <a:r>
                        <a:rPr lang="en-US" sz="1200" u="sng" spc="-90" dirty="0">
                          <a:effectLst/>
                          <a:latin typeface="+mn-lt"/>
                          <a:cs typeface="Times New Roman" pitchFamily="18" charset="0"/>
                        </a:rPr>
                        <a:t> </a:t>
                      </a:r>
                      <a:r>
                        <a:rPr lang="en-US" sz="1200" u="sng" baseline="30000" dirty="0">
                          <a:effectLst/>
                          <a:latin typeface="+mn-lt"/>
                          <a:cs typeface="Times New Roman" pitchFamily="18" charset="0"/>
                        </a:rPr>
                        <a:t>𝐶𝐶5</a:t>
                      </a:r>
                      <a:r>
                        <a:rPr lang="en-US" sz="1200" spc="85" dirty="0">
                          <a:effectLst/>
                          <a:latin typeface="+mn-lt"/>
                          <a:cs typeface="Times New Roman" pitchFamily="18" charset="0"/>
                        </a:rPr>
                        <a:t> </a:t>
                      </a:r>
                      <a:r>
                        <a:rPr lang="en-US" sz="1200" dirty="0">
                          <a:effectLst/>
                          <a:latin typeface="+mn-lt"/>
                          <a:cs typeface="Times New Roman" pitchFamily="18" charset="0"/>
                        </a:rPr>
                        <a:t>=</a:t>
                      </a:r>
                      <a:endParaRPr lang="en-IN" sz="1200" dirty="0">
                        <a:effectLst/>
                        <a:latin typeface="+mn-lt"/>
                        <a:cs typeface="Times New Roman" pitchFamily="18" charset="0"/>
                      </a:endParaRPr>
                    </a:p>
                    <a:p>
                      <a:pPr marL="2258060" algn="ctr">
                        <a:lnSpc>
                          <a:spcPts val="1065"/>
                        </a:lnSpc>
                        <a:spcBef>
                          <a:spcPts val="810"/>
                        </a:spcBef>
                        <a:spcAft>
                          <a:spcPts val="0"/>
                        </a:spcAft>
                      </a:pPr>
                      <a:r>
                        <a:rPr lang="en-IN" sz="1200" baseline="0" dirty="0">
                          <a:effectLst/>
                          <a:latin typeface="+mn-lt"/>
                          <a:cs typeface="Times New Roman" pitchFamily="18" charset="0"/>
                        </a:rPr>
                        <a:t>                                </a:t>
                      </a:r>
                      <a:r>
                        <a:rPr lang="en-US" sz="1200" dirty="0">
                          <a:effectLst/>
                          <a:latin typeface="+mn-lt"/>
                          <a:cs typeface="Times New Roman" pitchFamily="18" charset="0"/>
                        </a:rPr>
                        <a:t>100</a:t>
                      </a:r>
                      <a:endParaRPr lang="en-IN" sz="1200" dirty="0">
                        <a:effectLst/>
                        <a:latin typeface="+mn-lt"/>
                        <a:ea typeface="Times New Roman"/>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spcAft>
                          <a:spcPts val="0"/>
                        </a:spcAft>
                      </a:pPr>
                      <a:r>
                        <a:rPr lang="en-US" sz="1200" b="1" dirty="0">
                          <a:effectLst/>
                          <a:latin typeface="+mn-lt"/>
                          <a:cs typeface="Times New Roman" pitchFamily="18" charset="0"/>
                        </a:rPr>
                        <a:t> 2.93</a:t>
                      </a:r>
                      <a:endParaRPr lang="en-IN" sz="1200" b="1" dirty="0">
                        <a:effectLst/>
                        <a:latin typeface="+mn-lt"/>
                        <a:ea typeface="Times New Roman"/>
                        <a:cs typeface="Times New Roman" pitchFamily="18" charset="0"/>
                      </a:endParaRPr>
                    </a:p>
                  </a:txBody>
                  <a:tcPr marL="0" marR="0" marT="0" marB="0" anchor="ctr"/>
                </a:tc>
                <a:tc>
                  <a:txBody>
                    <a:bodyPr/>
                    <a:lstStyle/>
                    <a:p>
                      <a:pPr marR="635" algn="ctr">
                        <a:spcBef>
                          <a:spcPts val="785"/>
                        </a:spcBef>
                        <a:spcAft>
                          <a:spcPts val="0"/>
                        </a:spcAft>
                      </a:pPr>
                      <a:r>
                        <a:rPr lang="en-US" sz="1200" b="1" dirty="0">
                          <a:effectLst/>
                          <a:latin typeface="+mn-lt"/>
                          <a:cs typeface="Times New Roman" pitchFamily="18" charset="0"/>
                        </a:rPr>
                        <a:t>-</a:t>
                      </a:r>
                      <a:endParaRPr lang="en-IN" sz="1200" b="1" dirty="0">
                        <a:effectLst/>
                        <a:latin typeface="+mn-lt"/>
                        <a:ea typeface="Times New Roman"/>
                        <a:cs typeface="Times New Roman" pitchFamily="18" charset="0"/>
                      </a:endParaRPr>
                    </a:p>
                  </a:txBody>
                  <a:tcPr marL="0" marR="0" marT="0" marB="0" anchor="ctr"/>
                </a:tc>
                <a:extLst>
                  <a:ext uri="{0D108BD9-81ED-4DB2-BD59-A6C34878D82A}">
                    <a16:rowId xmlns:a16="http://schemas.microsoft.com/office/drawing/2014/main" val="10010"/>
                  </a:ext>
                </a:extLst>
              </a:tr>
              <a:tr h="396601">
                <a:tc gridSpan="4">
                  <a:txBody>
                    <a:bodyPr/>
                    <a:lstStyle/>
                    <a:p>
                      <a:pPr marL="1270635" algn="ctr">
                        <a:spcBef>
                          <a:spcPts val="410"/>
                        </a:spcBef>
                        <a:spcAft>
                          <a:spcPts val="0"/>
                        </a:spcAft>
                      </a:pPr>
                      <a:r>
                        <a:rPr lang="en-US" sz="1200" dirty="0">
                          <a:effectLst/>
                          <a:latin typeface="+mn-lt"/>
                          <a:cs typeface="Times New Roman" pitchFamily="18" charset="0"/>
                        </a:rPr>
                        <a:t>Zone</a:t>
                      </a:r>
                      <a:r>
                        <a:rPr lang="en-US" sz="1200" spc="-5" dirty="0">
                          <a:effectLst/>
                          <a:latin typeface="+mn-lt"/>
                          <a:cs typeface="Times New Roman" pitchFamily="18" charset="0"/>
                        </a:rPr>
                        <a:t> </a:t>
                      </a:r>
                      <a:r>
                        <a:rPr lang="en-US" sz="1200" dirty="0">
                          <a:effectLst/>
                          <a:latin typeface="+mn-lt"/>
                          <a:cs typeface="Times New Roman" pitchFamily="18" charset="0"/>
                        </a:rPr>
                        <a:t>to</a:t>
                      </a:r>
                      <a:r>
                        <a:rPr lang="en-US" sz="1200" spc="-5" dirty="0">
                          <a:effectLst/>
                          <a:latin typeface="+mn-lt"/>
                          <a:cs typeface="Times New Roman" pitchFamily="18" charset="0"/>
                        </a:rPr>
                        <a:t> </a:t>
                      </a:r>
                      <a:r>
                        <a:rPr lang="en-US" sz="1200" dirty="0">
                          <a:effectLst/>
                          <a:latin typeface="+mn-lt"/>
                          <a:cs typeface="Times New Roman" pitchFamily="18" charset="0"/>
                        </a:rPr>
                        <a:t>which</a:t>
                      </a:r>
                      <a:r>
                        <a:rPr lang="en-US" sz="1200" spc="-20" dirty="0">
                          <a:effectLst/>
                          <a:latin typeface="+mn-lt"/>
                          <a:cs typeface="Times New Roman" pitchFamily="18" charset="0"/>
                        </a:rPr>
                        <a:t> </a:t>
                      </a:r>
                      <a:r>
                        <a:rPr lang="en-US" sz="1200" dirty="0">
                          <a:effectLst/>
                          <a:latin typeface="+mn-lt"/>
                          <a:cs typeface="Times New Roman" pitchFamily="18" charset="0"/>
                        </a:rPr>
                        <a:t>the</a:t>
                      </a:r>
                      <a:r>
                        <a:rPr lang="en-US" sz="1200" spc="-5" dirty="0">
                          <a:effectLst/>
                          <a:latin typeface="+mn-lt"/>
                          <a:cs typeface="Times New Roman" pitchFamily="18" charset="0"/>
                        </a:rPr>
                        <a:t> </a:t>
                      </a:r>
                      <a:r>
                        <a:rPr lang="en-US" sz="1200" dirty="0">
                          <a:effectLst/>
                          <a:latin typeface="+mn-lt"/>
                          <a:cs typeface="Times New Roman" pitchFamily="18" charset="0"/>
                        </a:rPr>
                        <a:t>fine</a:t>
                      </a:r>
                      <a:r>
                        <a:rPr lang="en-US" sz="1200" spc="-5" dirty="0">
                          <a:effectLst/>
                          <a:latin typeface="+mn-lt"/>
                          <a:cs typeface="Times New Roman" pitchFamily="18" charset="0"/>
                        </a:rPr>
                        <a:t> </a:t>
                      </a:r>
                      <a:r>
                        <a:rPr lang="en-US" sz="1200" dirty="0">
                          <a:effectLst/>
                          <a:latin typeface="+mn-lt"/>
                          <a:cs typeface="Times New Roman" pitchFamily="18" charset="0"/>
                        </a:rPr>
                        <a:t>aggregate</a:t>
                      </a:r>
                      <a:r>
                        <a:rPr lang="en-US" sz="1200" spc="-5" dirty="0">
                          <a:effectLst/>
                          <a:latin typeface="+mn-lt"/>
                          <a:cs typeface="Times New Roman" pitchFamily="18" charset="0"/>
                        </a:rPr>
                        <a:t> </a:t>
                      </a:r>
                      <a:r>
                        <a:rPr lang="en-US" sz="1200" dirty="0">
                          <a:effectLst/>
                          <a:latin typeface="+mn-lt"/>
                          <a:cs typeface="Times New Roman" pitchFamily="18" charset="0"/>
                        </a:rPr>
                        <a:t>belongs:</a:t>
                      </a:r>
                      <a:endParaRPr lang="en-IN" sz="1200" dirty="0">
                        <a:effectLst/>
                        <a:latin typeface="+mn-lt"/>
                        <a:ea typeface="Times New Roman"/>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spcAft>
                          <a:spcPts val="0"/>
                        </a:spcAft>
                      </a:pPr>
                      <a:r>
                        <a:rPr lang="en-US" sz="1200" b="1" dirty="0">
                          <a:effectLst/>
                          <a:latin typeface="+mn-lt"/>
                          <a:cs typeface="Times New Roman" pitchFamily="18" charset="0"/>
                        </a:rPr>
                        <a:t>ZONE</a:t>
                      </a:r>
                      <a:r>
                        <a:rPr lang="en-US" sz="1200" b="1" baseline="0" dirty="0">
                          <a:effectLst/>
                          <a:latin typeface="+mn-lt"/>
                          <a:cs typeface="Times New Roman" pitchFamily="18" charset="0"/>
                        </a:rPr>
                        <a:t> -</a:t>
                      </a:r>
                      <a:r>
                        <a:rPr lang="en-US" sz="1200" b="1" dirty="0">
                          <a:effectLst/>
                          <a:latin typeface="+mn-lt"/>
                          <a:cs typeface="Times New Roman" pitchFamily="18" charset="0"/>
                        </a:rPr>
                        <a:t> II</a:t>
                      </a:r>
                      <a:endParaRPr lang="en-IN" sz="1200" b="1" dirty="0">
                        <a:effectLst/>
                        <a:latin typeface="+mn-lt"/>
                        <a:ea typeface="Times New Roman"/>
                        <a:cs typeface="Times New Roman" pitchFamily="18" charset="0"/>
                      </a:endParaRPr>
                    </a:p>
                  </a:txBody>
                  <a:tcPr marL="0" marR="0" marT="0" marB="0" anchor="ctr"/>
                </a:tc>
                <a:tc hMerge="1">
                  <a:txBody>
                    <a:bodyPr/>
                    <a:lstStyle/>
                    <a:p>
                      <a:endParaRPr lang="en-IN"/>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10396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8A9EFC-BB1B-19BD-9540-D0F51821E83F}"/>
              </a:ext>
            </a:extLst>
          </p:cNvPr>
          <p:cNvSpPr txBox="1">
            <a:spLocks/>
          </p:cNvSpPr>
          <p:nvPr/>
        </p:nvSpPr>
        <p:spPr>
          <a:xfrm>
            <a:off x="785949" y="195578"/>
            <a:ext cx="11675926" cy="875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solidFill>
                <a:cs typeface="Times New Roman" pitchFamily="18" charset="0"/>
              </a:rPr>
              <a:t>SPECIFIC GRAVITY OF FINE AGGREGATE</a:t>
            </a:r>
            <a:endParaRPr lang="en-IN" dirty="0">
              <a:solidFill>
                <a:schemeClr val="tx2"/>
              </a:solidFill>
            </a:endParaRPr>
          </a:p>
        </p:txBody>
      </p:sp>
      <p:graphicFrame>
        <p:nvGraphicFramePr>
          <p:cNvPr id="9" name="Table 8">
            <a:extLst>
              <a:ext uri="{FF2B5EF4-FFF2-40B4-BE49-F238E27FC236}">
                <a16:creationId xmlns:a16="http://schemas.microsoft.com/office/drawing/2014/main" id="{84D3C5E4-DAA6-2359-F334-618A40C2F041}"/>
              </a:ext>
            </a:extLst>
          </p:cNvPr>
          <p:cNvGraphicFramePr>
            <a:graphicFrameLocks noGrp="1"/>
          </p:cNvGraphicFramePr>
          <p:nvPr>
            <p:extLst>
              <p:ext uri="{D42A27DB-BD31-4B8C-83A1-F6EECF244321}">
                <p14:modId xmlns:p14="http://schemas.microsoft.com/office/powerpoint/2010/main" val="1937689857"/>
              </p:ext>
            </p:extLst>
          </p:nvPr>
        </p:nvGraphicFramePr>
        <p:xfrm>
          <a:off x="2419350" y="2099310"/>
          <a:ext cx="7929618" cy="3575603"/>
        </p:xfrm>
        <a:graphic>
          <a:graphicData uri="http://schemas.openxmlformats.org/drawingml/2006/table">
            <a:tbl>
              <a:tblPr/>
              <a:tblGrid>
                <a:gridCol w="883487">
                  <a:extLst>
                    <a:ext uri="{9D8B030D-6E8A-4147-A177-3AD203B41FA5}">
                      <a16:colId xmlns:a16="http://schemas.microsoft.com/office/drawing/2014/main" val="20000"/>
                    </a:ext>
                  </a:extLst>
                </a:gridCol>
                <a:gridCol w="2513495">
                  <a:extLst>
                    <a:ext uri="{9D8B030D-6E8A-4147-A177-3AD203B41FA5}">
                      <a16:colId xmlns:a16="http://schemas.microsoft.com/office/drawing/2014/main" val="20001"/>
                    </a:ext>
                  </a:extLst>
                </a:gridCol>
                <a:gridCol w="1144725">
                  <a:extLst>
                    <a:ext uri="{9D8B030D-6E8A-4147-A177-3AD203B41FA5}">
                      <a16:colId xmlns:a16="http://schemas.microsoft.com/office/drawing/2014/main" val="20002"/>
                    </a:ext>
                  </a:extLst>
                </a:gridCol>
                <a:gridCol w="1195519">
                  <a:extLst>
                    <a:ext uri="{9D8B030D-6E8A-4147-A177-3AD203B41FA5}">
                      <a16:colId xmlns:a16="http://schemas.microsoft.com/office/drawing/2014/main" val="20003"/>
                    </a:ext>
                  </a:extLst>
                </a:gridCol>
                <a:gridCol w="1144725">
                  <a:extLst>
                    <a:ext uri="{9D8B030D-6E8A-4147-A177-3AD203B41FA5}">
                      <a16:colId xmlns:a16="http://schemas.microsoft.com/office/drawing/2014/main" val="20004"/>
                    </a:ext>
                  </a:extLst>
                </a:gridCol>
                <a:gridCol w="1047667">
                  <a:extLst>
                    <a:ext uri="{9D8B030D-6E8A-4147-A177-3AD203B41FA5}">
                      <a16:colId xmlns:a16="http://schemas.microsoft.com/office/drawing/2014/main" val="20005"/>
                    </a:ext>
                  </a:extLst>
                </a:gridCol>
              </a:tblGrid>
              <a:tr h="254193">
                <a:tc>
                  <a:txBody>
                    <a:bodyPr/>
                    <a:lstStyle/>
                    <a:p>
                      <a:pPr algn="ctr">
                        <a:lnSpc>
                          <a:spcPct val="115000"/>
                        </a:lnSpc>
                        <a:spcAft>
                          <a:spcPts val="0"/>
                        </a:spcAft>
                      </a:pPr>
                      <a:r>
                        <a:rPr lang="en-US" sz="1800" b="0" dirty="0">
                          <a:solidFill>
                            <a:schemeClr val="tx1"/>
                          </a:solidFill>
                          <a:latin typeface="+mn-lt"/>
                          <a:ea typeface="Calibri"/>
                          <a:cs typeface="Times New Roman"/>
                        </a:rPr>
                        <a:t>Sl.no</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a:solidFill>
                            <a:schemeClr val="tx1"/>
                          </a:solidFill>
                          <a:latin typeface="+mn-lt"/>
                          <a:ea typeface="Calibri"/>
                          <a:cs typeface="Times New Roman"/>
                        </a:rPr>
                        <a:t>Description(gm)</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a:solidFill>
                            <a:schemeClr val="tx1"/>
                          </a:solidFill>
                          <a:latin typeface="+mn-lt"/>
                          <a:ea typeface="Calibri"/>
                          <a:cs typeface="Times New Roman"/>
                        </a:rPr>
                        <a:t>Trial1</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a:solidFill>
                            <a:schemeClr val="tx1"/>
                          </a:solidFill>
                          <a:latin typeface="+mn-lt"/>
                          <a:ea typeface="Calibri"/>
                          <a:cs typeface="Times New Roman"/>
                        </a:rPr>
                        <a:t>Trial2</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a:solidFill>
                            <a:schemeClr val="tx1"/>
                          </a:solidFill>
                          <a:latin typeface="+mn-lt"/>
                          <a:ea typeface="Calibri"/>
                          <a:cs typeface="Times New Roman"/>
                        </a:rPr>
                        <a:t>Trial3</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Mean</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0006">
                <a:tc>
                  <a:txBody>
                    <a:bodyPr/>
                    <a:lstStyle/>
                    <a:p>
                      <a:pPr algn="ctr">
                        <a:lnSpc>
                          <a:spcPct val="115000"/>
                        </a:lnSpc>
                        <a:spcAft>
                          <a:spcPts val="0"/>
                        </a:spcAft>
                      </a:pPr>
                      <a:r>
                        <a:rPr lang="en-US" sz="1800" b="0" dirty="0">
                          <a:solidFill>
                            <a:schemeClr val="tx1"/>
                          </a:solidFill>
                          <a:latin typeface="+mn-lt"/>
                          <a:ea typeface="Calibri"/>
                          <a:cs typeface="Times New Roman"/>
                        </a:rPr>
                        <a:t>1</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Weight of empty bottle (M1)</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612</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612</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612</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15000"/>
                        </a:lnSpc>
                        <a:spcAft>
                          <a:spcPts val="0"/>
                        </a:spcAft>
                      </a:pPr>
                      <a:r>
                        <a:rPr lang="en-US" sz="1800" b="0" dirty="0">
                          <a:solidFill>
                            <a:schemeClr val="tx1"/>
                          </a:solidFill>
                          <a:latin typeface="+mn-lt"/>
                          <a:ea typeface="Calibri"/>
                          <a:cs typeface="Times New Roman"/>
                        </a:rPr>
                        <a:t>2.75</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0006">
                <a:tc>
                  <a:txBody>
                    <a:bodyPr/>
                    <a:lstStyle/>
                    <a:p>
                      <a:pPr algn="ctr">
                        <a:lnSpc>
                          <a:spcPct val="115000"/>
                        </a:lnSpc>
                        <a:spcAft>
                          <a:spcPts val="0"/>
                        </a:spcAft>
                      </a:pPr>
                      <a:r>
                        <a:rPr lang="en-US" sz="1800" b="0">
                          <a:solidFill>
                            <a:schemeClr val="tx1"/>
                          </a:solidFill>
                          <a:latin typeface="+mn-lt"/>
                          <a:ea typeface="Calibri"/>
                          <a:cs typeface="Times New Roman"/>
                        </a:rPr>
                        <a:t>2</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Weight of bottle + Fine</a:t>
                      </a:r>
                      <a:r>
                        <a:rPr lang="en-US" sz="1800" b="0" baseline="0" dirty="0">
                          <a:solidFill>
                            <a:schemeClr val="tx1"/>
                          </a:solidFill>
                          <a:latin typeface="+mn-lt"/>
                          <a:ea typeface="Calibri"/>
                          <a:cs typeface="Times New Roman"/>
                        </a:rPr>
                        <a:t> </a:t>
                      </a:r>
                      <a:r>
                        <a:rPr lang="en-US" sz="1800" b="0" dirty="0">
                          <a:solidFill>
                            <a:schemeClr val="tx1"/>
                          </a:solidFill>
                          <a:latin typeface="+mn-lt"/>
                          <a:ea typeface="Calibri"/>
                          <a:cs typeface="Times New Roman"/>
                        </a:rPr>
                        <a:t>Aggregate(M2)</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860</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862</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849</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2"/>
                  </a:ext>
                </a:extLst>
              </a:tr>
              <a:tr h="766400">
                <a:tc>
                  <a:txBody>
                    <a:bodyPr/>
                    <a:lstStyle/>
                    <a:p>
                      <a:pPr algn="ctr">
                        <a:lnSpc>
                          <a:spcPct val="115000"/>
                        </a:lnSpc>
                        <a:spcAft>
                          <a:spcPts val="0"/>
                        </a:spcAft>
                      </a:pPr>
                      <a:r>
                        <a:rPr lang="en-US" sz="1800" b="0">
                          <a:solidFill>
                            <a:schemeClr val="tx1"/>
                          </a:solidFill>
                          <a:latin typeface="+mn-lt"/>
                          <a:ea typeface="Calibri"/>
                          <a:cs typeface="Times New Roman"/>
                        </a:rPr>
                        <a:t>3</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Weight of bottle + Fine Aggregate + water (M3)</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1608</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1611</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1611</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3"/>
                  </a:ext>
                </a:extLst>
              </a:tr>
              <a:tr h="630006">
                <a:tc>
                  <a:txBody>
                    <a:bodyPr/>
                    <a:lstStyle/>
                    <a:p>
                      <a:pPr algn="ctr">
                        <a:lnSpc>
                          <a:spcPct val="115000"/>
                        </a:lnSpc>
                        <a:spcAft>
                          <a:spcPts val="0"/>
                        </a:spcAft>
                      </a:pPr>
                      <a:r>
                        <a:rPr lang="en-US" sz="1800" b="0">
                          <a:solidFill>
                            <a:schemeClr val="tx1"/>
                          </a:solidFill>
                          <a:latin typeface="+mn-lt"/>
                          <a:ea typeface="Calibri"/>
                          <a:cs typeface="Times New Roman"/>
                        </a:rPr>
                        <a:t>4</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Weight of bottle + water  (M4)</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1450</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1450</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1450</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4"/>
                  </a:ext>
                </a:extLst>
              </a:tr>
              <a:tr h="630006">
                <a:tc>
                  <a:txBody>
                    <a:bodyPr/>
                    <a:lstStyle/>
                    <a:p>
                      <a:pPr algn="ctr">
                        <a:lnSpc>
                          <a:spcPct val="115000"/>
                        </a:lnSpc>
                        <a:spcAft>
                          <a:spcPts val="0"/>
                        </a:spcAft>
                      </a:pPr>
                      <a:r>
                        <a:rPr lang="en-US" sz="1800" b="0">
                          <a:solidFill>
                            <a:schemeClr val="tx1"/>
                          </a:solidFill>
                          <a:latin typeface="+mn-lt"/>
                          <a:ea typeface="Calibri"/>
                          <a:cs typeface="Times New Roman"/>
                        </a:rPr>
                        <a:t>5</a:t>
                      </a:r>
                      <a:endParaRPr lang="en-IN" sz="1800" b="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Specific gravity of Fine Aggregate</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2.75</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2.81</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800" b="0" dirty="0">
                          <a:solidFill>
                            <a:schemeClr val="tx1"/>
                          </a:solidFill>
                          <a:latin typeface="+mn-lt"/>
                          <a:ea typeface="Calibri"/>
                          <a:cs typeface="Times New Roman"/>
                        </a:rPr>
                        <a:t>2.68</a:t>
                      </a:r>
                      <a:endParaRPr lang="en-IN" sz="1800" b="0" dirty="0">
                        <a:solidFill>
                          <a:schemeClr val="tx1"/>
                        </a:solidFill>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33918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DE56C6-E648-F85A-021C-8DCE33422E58}"/>
              </a:ext>
            </a:extLst>
          </p:cNvPr>
          <p:cNvSpPr txBox="1">
            <a:spLocks/>
          </p:cNvSpPr>
          <p:nvPr/>
        </p:nvSpPr>
        <p:spPr>
          <a:xfrm>
            <a:off x="746760" y="161288"/>
            <a:ext cx="11029088" cy="875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solidFill>
                <a:cs typeface="Times New Roman" panose="02020603050405020304" pitchFamily="18" charset="0"/>
              </a:rPr>
              <a:t>FINE AGGREGATE TESTING PHOTOS</a:t>
            </a:r>
            <a:endParaRPr lang="en-IN" b="1" dirty="0">
              <a:solidFill>
                <a:schemeClr val="tx2"/>
              </a:solidFill>
              <a:cs typeface="Times New Roman" panose="02020603050405020304" pitchFamily="18" charset="0"/>
            </a:endParaRPr>
          </a:p>
        </p:txBody>
      </p:sp>
      <p:pic>
        <p:nvPicPr>
          <p:cNvPr id="5" name="Picture 4">
            <a:extLst>
              <a:ext uri="{FF2B5EF4-FFF2-40B4-BE49-F238E27FC236}">
                <a16:creationId xmlns:a16="http://schemas.microsoft.com/office/drawing/2014/main" id="{451E0F6B-6B37-4E70-BD1F-FEC5EEE3A9E4}"/>
              </a:ext>
            </a:extLst>
          </p:cNvPr>
          <p:cNvPicPr>
            <a:picLocks noChangeAspect="1"/>
          </p:cNvPicPr>
          <p:nvPr/>
        </p:nvPicPr>
        <p:blipFill>
          <a:blip r:embed="rId2"/>
          <a:stretch>
            <a:fillRect/>
          </a:stretch>
        </p:blipFill>
        <p:spPr>
          <a:xfrm>
            <a:off x="1663065" y="1519237"/>
            <a:ext cx="9201150" cy="4581525"/>
          </a:xfrm>
          <a:prstGeom prst="rect">
            <a:avLst/>
          </a:prstGeom>
        </p:spPr>
      </p:pic>
    </p:spTree>
    <p:extLst>
      <p:ext uri="{BB962C8B-B14F-4D97-AF65-F5344CB8AC3E}">
        <p14:creationId xmlns:p14="http://schemas.microsoft.com/office/powerpoint/2010/main" val="580312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37812-8A78-06B1-5AC3-524B38FE8169}"/>
              </a:ext>
            </a:extLst>
          </p:cNvPr>
          <p:cNvSpPr txBox="1">
            <a:spLocks/>
          </p:cNvSpPr>
          <p:nvPr/>
        </p:nvSpPr>
        <p:spPr>
          <a:xfrm>
            <a:off x="660219" y="0"/>
            <a:ext cx="10647861" cy="3663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2"/>
                </a:solidFill>
                <a:cs typeface="Times New Roman" pitchFamily="18" charset="0"/>
              </a:rPr>
              <a:t>SIEVE ANALYSIS OF COARSE AGGREGATE</a:t>
            </a:r>
            <a:endParaRPr lang="en-IN" dirty="0">
              <a:solidFill>
                <a:schemeClr val="tx2"/>
              </a:solidFill>
            </a:endParaRPr>
          </a:p>
        </p:txBody>
      </p:sp>
      <p:graphicFrame>
        <p:nvGraphicFramePr>
          <p:cNvPr id="6" name="Table 5">
            <a:extLst>
              <a:ext uri="{FF2B5EF4-FFF2-40B4-BE49-F238E27FC236}">
                <a16:creationId xmlns:a16="http://schemas.microsoft.com/office/drawing/2014/main" id="{6643FF61-B4F7-4451-15C3-A68FF02712C6}"/>
              </a:ext>
            </a:extLst>
          </p:cNvPr>
          <p:cNvGraphicFramePr>
            <a:graphicFrameLocks noGrp="1"/>
          </p:cNvGraphicFramePr>
          <p:nvPr>
            <p:extLst>
              <p:ext uri="{D42A27DB-BD31-4B8C-83A1-F6EECF244321}">
                <p14:modId xmlns:p14="http://schemas.microsoft.com/office/powerpoint/2010/main" val="3324780062"/>
              </p:ext>
            </p:extLst>
          </p:nvPr>
        </p:nvGraphicFramePr>
        <p:xfrm>
          <a:off x="914400" y="824664"/>
          <a:ext cx="11048405" cy="5804272"/>
        </p:xfrm>
        <a:graphic>
          <a:graphicData uri="http://schemas.openxmlformats.org/drawingml/2006/table">
            <a:tbl>
              <a:tblPr firstRow="1" firstCol="1" lastRow="1" lastCol="1" bandRow="1" bandCol="1">
                <a:tableStyleId>{5940675A-B579-460E-94D1-54222C63F5DA}</a:tableStyleId>
              </a:tblPr>
              <a:tblGrid>
                <a:gridCol w="837320">
                  <a:extLst>
                    <a:ext uri="{9D8B030D-6E8A-4147-A177-3AD203B41FA5}">
                      <a16:colId xmlns:a16="http://schemas.microsoft.com/office/drawing/2014/main" val="76090316"/>
                    </a:ext>
                  </a:extLst>
                </a:gridCol>
                <a:gridCol w="1502010">
                  <a:extLst>
                    <a:ext uri="{9D8B030D-6E8A-4147-A177-3AD203B41FA5}">
                      <a16:colId xmlns:a16="http://schemas.microsoft.com/office/drawing/2014/main" val="1871741559"/>
                    </a:ext>
                  </a:extLst>
                </a:gridCol>
                <a:gridCol w="2006987">
                  <a:extLst>
                    <a:ext uri="{9D8B030D-6E8A-4147-A177-3AD203B41FA5}">
                      <a16:colId xmlns:a16="http://schemas.microsoft.com/office/drawing/2014/main" val="1670342"/>
                    </a:ext>
                  </a:extLst>
                </a:gridCol>
                <a:gridCol w="2480255">
                  <a:extLst>
                    <a:ext uri="{9D8B030D-6E8A-4147-A177-3AD203B41FA5}">
                      <a16:colId xmlns:a16="http://schemas.microsoft.com/office/drawing/2014/main" val="1972126884"/>
                    </a:ext>
                  </a:extLst>
                </a:gridCol>
                <a:gridCol w="1995242">
                  <a:extLst>
                    <a:ext uri="{9D8B030D-6E8A-4147-A177-3AD203B41FA5}">
                      <a16:colId xmlns:a16="http://schemas.microsoft.com/office/drawing/2014/main" val="1178838125"/>
                    </a:ext>
                  </a:extLst>
                </a:gridCol>
                <a:gridCol w="2226591">
                  <a:extLst>
                    <a:ext uri="{9D8B030D-6E8A-4147-A177-3AD203B41FA5}">
                      <a16:colId xmlns:a16="http://schemas.microsoft.com/office/drawing/2014/main" val="4177657037"/>
                    </a:ext>
                  </a:extLst>
                </a:gridCol>
              </a:tblGrid>
              <a:tr h="271723">
                <a:tc gridSpan="6">
                  <a:txBody>
                    <a:bodyPr/>
                    <a:lstStyle/>
                    <a:p>
                      <a:pPr marL="67945">
                        <a:spcBef>
                          <a:spcPts val="605"/>
                        </a:spcBef>
                        <a:spcAft>
                          <a:spcPts val="0"/>
                        </a:spcAft>
                        <a:tabLst>
                          <a:tab pos="2989580" algn="l"/>
                        </a:tabLst>
                      </a:pPr>
                      <a:r>
                        <a:rPr lang="en-US" sz="1600" dirty="0">
                          <a:effectLst/>
                          <a:latin typeface="+mn-lt"/>
                          <a:cs typeface="Times New Roman" panose="02020603050405020304" pitchFamily="18" charset="0"/>
                        </a:rPr>
                        <a:t>Weight</a:t>
                      </a:r>
                      <a:r>
                        <a:rPr lang="en-US" sz="1600" spc="10" dirty="0">
                          <a:effectLst/>
                          <a:latin typeface="+mn-lt"/>
                          <a:cs typeface="Times New Roman" panose="02020603050405020304" pitchFamily="18" charset="0"/>
                        </a:rPr>
                        <a:t> </a:t>
                      </a:r>
                      <a:r>
                        <a:rPr lang="en-US" sz="1600" dirty="0">
                          <a:effectLst/>
                          <a:latin typeface="+mn-lt"/>
                          <a:cs typeface="Times New Roman" panose="02020603050405020304" pitchFamily="18" charset="0"/>
                        </a:rPr>
                        <a:t>of</a:t>
                      </a:r>
                      <a:r>
                        <a:rPr lang="en-US" sz="1600" spc="10" dirty="0">
                          <a:effectLst/>
                          <a:latin typeface="+mn-lt"/>
                          <a:cs typeface="Times New Roman" panose="02020603050405020304" pitchFamily="18" charset="0"/>
                        </a:rPr>
                        <a:t> </a:t>
                      </a:r>
                      <a:r>
                        <a:rPr lang="en-US" sz="1600" dirty="0">
                          <a:effectLst/>
                          <a:latin typeface="+mn-lt"/>
                          <a:cs typeface="Times New Roman" panose="02020603050405020304" pitchFamily="18" charset="0"/>
                        </a:rPr>
                        <a:t>coarse</a:t>
                      </a:r>
                      <a:r>
                        <a:rPr lang="en-US" sz="1600" spc="10" dirty="0">
                          <a:effectLst/>
                          <a:latin typeface="+mn-lt"/>
                          <a:cs typeface="Times New Roman" panose="02020603050405020304" pitchFamily="18" charset="0"/>
                        </a:rPr>
                        <a:t> </a:t>
                      </a:r>
                      <a:r>
                        <a:rPr lang="en-US" sz="1600" dirty="0">
                          <a:effectLst/>
                          <a:latin typeface="+mn-lt"/>
                          <a:cs typeface="Times New Roman" panose="02020603050405020304" pitchFamily="18" charset="0"/>
                        </a:rPr>
                        <a:t>aggregate</a:t>
                      </a:r>
                      <a:r>
                        <a:rPr lang="en-US" sz="1600" spc="-5" dirty="0">
                          <a:effectLst/>
                          <a:latin typeface="+mn-lt"/>
                          <a:cs typeface="Times New Roman" panose="02020603050405020304" pitchFamily="18" charset="0"/>
                        </a:rPr>
                        <a:t> </a:t>
                      </a:r>
                      <a:r>
                        <a:rPr lang="en-US" sz="1600" dirty="0">
                          <a:effectLst/>
                          <a:latin typeface="+mn-lt"/>
                          <a:cs typeface="Times New Roman" panose="02020603050405020304" pitchFamily="18" charset="0"/>
                        </a:rPr>
                        <a:t>taken</a:t>
                      </a:r>
                      <a:r>
                        <a:rPr lang="en-US" sz="1600" spc="5" dirty="0">
                          <a:effectLst/>
                          <a:latin typeface="+mn-lt"/>
                          <a:cs typeface="Times New Roman" panose="02020603050405020304" pitchFamily="18" charset="0"/>
                        </a:rPr>
                        <a:t> </a:t>
                      </a:r>
                      <a:r>
                        <a:rPr lang="en-US" sz="1600" dirty="0">
                          <a:effectLst/>
                          <a:latin typeface="+mn-lt"/>
                          <a:cs typeface="Times New Roman" panose="02020603050405020304" pitchFamily="18" charset="0"/>
                        </a:rPr>
                        <a:t>(</a:t>
                      </a:r>
                      <a:r>
                        <a:rPr lang="en-US" sz="1600" dirty="0" err="1">
                          <a:effectLst/>
                          <a:latin typeface="+mn-lt"/>
                          <a:cs typeface="Times New Roman" panose="02020603050405020304" pitchFamily="18" charset="0"/>
                        </a:rPr>
                        <a:t>W</a:t>
                      </a:r>
                      <a:r>
                        <a:rPr lang="en-US" sz="1600" baseline="-25000" dirty="0" err="1">
                          <a:effectLst/>
                          <a:latin typeface="+mn-lt"/>
                          <a:cs typeface="Times New Roman" panose="02020603050405020304" pitchFamily="18" charset="0"/>
                        </a:rPr>
                        <a:t>c</a:t>
                      </a:r>
                      <a:r>
                        <a:rPr lang="en-US" sz="1600" dirty="0">
                          <a:effectLst/>
                          <a:latin typeface="+mn-lt"/>
                          <a:cs typeface="Times New Roman" panose="02020603050405020304" pitchFamily="18" charset="0"/>
                        </a:rPr>
                        <a:t>): 5Kg</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57210166"/>
                  </a:ext>
                </a:extLst>
              </a:tr>
              <a:tr h="1013299">
                <a:tc>
                  <a:txBody>
                    <a:bodyPr/>
                    <a:lstStyle/>
                    <a:p>
                      <a:pPr marL="149225" algn="ctr">
                        <a:spcBef>
                          <a:spcPts val="685"/>
                        </a:spcBef>
                        <a:spcAft>
                          <a:spcPts val="0"/>
                        </a:spcAft>
                      </a:pPr>
                      <a:r>
                        <a:rPr lang="en-US" sz="1600" b="1">
                          <a:effectLst/>
                          <a:latin typeface="+mn-lt"/>
                          <a:cs typeface="Times New Roman" panose="02020603050405020304" pitchFamily="18" charset="0"/>
                        </a:rPr>
                        <a:t>Sl.</a:t>
                      </a:r>
                      <a:endParaRPr lang="en-IN" sz="1600" b="1">
                        <a:effectLst/>
                        <a:latin typeface="+mn-lt"/>
                        <a:cs typeface="Times New Roman" panose="02020603050405020304" pitchFamily="18" charset="0"/>
                      </a:endParaRPr>
                    </a:p>
                    <a:p>
                      <a:pPr marL="123190" algn="ctr">
                        <a:spcBef>
                          <a:spcPts val="10"/>
                        </a:spcBef>
                        <a:spcAft>
                          <a:spcPts val="0"/>
                        </a:spcAft>
                      </a:pPr>
                      <a:r>
                        <a:rPr lang="en-US" sz="1600" b="1">
                          <a:effectLst/>
                          <a:latin typeface="+mn-lt"/>
                          <a:cs typeface="Times New Roman" panose="02020603050405020304" pitchFamily="18" charset="0"/>
                        </a:rPr>
                        <a:t>No.</a:t>
                      </a:r>
                      <a:endParaRPr lang="en-IN" sz="1600" b="1">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b="1">
                          <a:effectLst/>
                          <a:latin typeface="+mn-lt"/>
                          <a:cs typeface="Times New Roman" panose="02020603050405020304" pitchFamily="18" charset="0"/>
                        </a:rPr>
                        <a:t> </a:t>
                      </a:r>
                      <a:endParaRPr lang="en-IN" sz="1600" b="1">
                        <a:effectLst/>
                        <a:latin typeface="+mn-lt"/>
                        <a:cs typeface="Times New Roman" panose="02020603050405020304" pitchFamily="18" charset="0"/>
                      </a:endParaRPr>
                    </a:p>
                    <a:p>
                      <a:pPr marR="116205" algn="ctr"/>
                      <a:r>
                        <a:rPr lang="en-US" sz="1600" b="1">
                          <a:effectLst/>
                          <a:latin typeface="+mn-lt"/>
                          <a:cs typeface="Times New Roman" panose="02020603050405020304" pitchFamily="18" charset="0"/>
                        </a:rPr>
                        <a:t>Sieve</a:t>
                      </a:r>
                      <a:r>
                        <a:rPr lang="en-US" sz="1600" b="1" spc="-5">
                          <a:effectLst/>
                          <a:latin typeface="+mn-lt"/>
                          <a:cs typeface="Times New Roman" panose="02020603050405020304" pitchFamily="18" charset="0"/>
                        </a:rPr>
                        <a:t> </a:t>
                      </a:r>
                      <a:r>
                        <a:rPr lang="en-US" sz="1600" b="1">
                          <a:effectLst/>
                          <a:latin typeface="+mn-lt"/>
                          <a:cs typeface="Times New Roman" panose="02020603050405020304" pitchFamily="18" charset="0"/>
                        </a:rPr>
                        <a:t>size</a:t>
                      </a:r>
                      <a:endParaRPr lang="en-IN" sz="1600" b="1">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53060" marR="78105" indent="-260985" algn="ctr">
                        <a:spcBef>
                          <a:spcPts val="685"/>
                        </a:spcBef>
                        <a:spcAft>
                          <a:spcPts val="0"/>
                        </a:spcAft>
                      </a:pPr>
                      <a:r>
                        <a:rPr lang="en-US" sz="1600" b="1" dirty="0">
                          <a:effectLst/>
                          <a:latin typeface="+mn-lt"/>
                          <a:cs typeface="Times New Roman" panose="02020603050405020304" pitchFamily="18" charset="0"/>
                        </a:rPr>
                        <a:t>Weight</a:t>
                      </a:r>
                    </a:p>
                    <a:p>
                      <a:pPr marL="353060" marR="78105" indent="-260985" algn="ctr">
                        <a:spcBef>
                          <a:spcPts val="685"/>
                        </a:spcBef>
                        <a:spcAft>
                          <a:spcPts val="0"/>
                        </a:spcAft>
                      </a:pPr>
                      <a:r>
                        <a:rPr lang="en-US" sz="1600" b="1" dirty="0">
                          <a:effectLst/>
                          <a:latin typeface="+mn-lt"/>
                          <a:cs typeface="Times New Roman" panose="02020603050405020304" pitchFamily="18" charset="0"/>
                        </a:rPr>
                        <a:t>retained</a:t>
                      </a:r>
                      <a:r>
                        <a:rPr lang="en-US" sz="1600" b="1" spc="-260" dirty="0">
                          <a:effectLst/>
                          <a:latin typeface="+mn-lt"/>
                          <a:cs typeface="Times New Roman" panose="02020603050405020304" pitchFamily="18" charset="0"/>
                        </a:rPr>
                        <a:t> </a:t>
                      </a:r>
                    </a:p>
                    <a:p>
                      <a:pPr marL="353060" marR="78105" indent="-260985" algn="ctr">
                        <a:spcBef>
                          <a:spcPts val="685"/>
                        </a:spcBef>
                        <a:spcAft>
                          <a:spcPts val="0"/>
                        </a:spcAft>
                      </a:pPr>
                      <a:r>
                        <a:rPr lang="en-US" sz="1600" b="1" dirty="0">
                          <a:effectLst/>
                          <a:latin typeface="+mn-lt"/>
                          <a:cs typeface="Times New Roman" panose="02020603050405020304" pitchFamily="18" charset="0"/>
                        </a:rPr>
                        <a:t>(in</a:t>
                      </a:r>
                      <a:r>
                        <a:rPr lang="en-US" sz="1600" b="1" spc="-5" dirty="0">
                          <a:effectLst/>
                          <a:latin typeface="+mn-lt"/>
                          <a:cs typeface="Times New Roman" panose="02020603050405020304" pitchFamily="18" charset="0"/>
                        </a:rPr>
                        <a:t> </a:t>
                      </a:r>
                      <a:r>
                        <a:rPr lang="en-US" sz="1600" b="1" dirty="0">
                          <a:effectLst/>
                          <a:latin typeface="+mn-lt"/>
                          <a:cs typeface="Times New Roman" panose="02020603050405020304" pitchFamily="18" charset="0"/>
                        </a:rPr>
                        <a:t>kg)</a:t>
                      </a:r>
                      <a:endParaRPr lang="en-IN" sz="1600" b="1"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72415" algn="ctr">
                        <a:lnSpc>
                          <a:spcPts val="1170"/>
                        </a:lnSpc>
                      </a:pPr>
                      <a:endParaRPr lang="en-US" sz="1600" b="1" dirty="0">
                        <a:effectLst/>
                        <a:latin typeface="+mn-lt"/>
                        <a:cs typeface="Times New Roman" panose="02020603050405020304" pitchFamily="18" charset="0"/>
                      </a:endParaRPr>
                    </a:p>
                    <a:p>
                      <a:pPr marL="272415" algn="ctr">
                        <a:lnSpc>
                          <a:spcPts val="1170"/>
                        </a:lnSpc>
                      </a:pPr>
                      <a:r>
                        <a:rPr lang="en-US" sz="1600" b="1" dirty="0">
                          <a:effectLst/>
                          <a:latin typeface="+mn-lt"/>
                          <a:cs typeface="Times New Roman" panose="02020603050405020304" pitchFamily="18" charset="0"/>
                        </a:rPr>
                        <a:t>%age</a:t>
                      </a:r>
                      <a:r>
                        <a:rPr lang="en-US" sz="1600" b="1" spc="-15" dirty="0">
                          <a:effectLst/>
                          <a:latin typeface="+mn-lt"/>
                          <a:cs typeface="Times New Roman" panose="02020603050405020304" pitchFamily="18" charset="0"/>
                        </a:rPr>
                        <a:t> </a:t>
                      </a:r>
                      <a:r>
                        <a:rPr lang="en-US" sz="1600" b="1" dirty="0">
                          <a:effectLst/>
                          <a:latin typeface="+mn-lt"/>
                          <a:cs typeface="Times New Roman" panose="02020603050405020304" pitchFamily="18" charset="0"/>
                        </a:rPr>
                        <a:t>retained</a:t>
                      </a:r>
                      <a:endParaRPr lang="en-IN" sz="1600" b="1" dirty="0">
                        <a:effectLst/>
                        <a:latin typeface="+mn-lt"/>
                        <a:cs typeface="Times New Roman" panose="02020603050405020304" pitchFamily="18" charset="0"/>
                      </a:endParaRPr>
                    </a:p>
                    <a:p>
                      <a:pPr marL="322580" algn="ctr">
                        <a:lnSpc>
                          <a:spcPts val="1800"/>
                        </a:lnSpc>
                      </a:pPr>
                      <a:r>
                        <a:rPr lang="en-US" sz="1600" b="1" u="sng" dirty="0">
                          <a:effectLst/>
                          <a:latin typeface="+mn-lt"/>
                          <a:cs typeface="Times New Roman" panose="02020603050405020304" pitchFamily="18" charset="0"/>
                        </a:rPr>
                        <a:t>𝐶</a:t>
                      </a:r>
                      <a:r>
                        <a:rPr lang="en-US" sz="1600" b="1" u="sng" spc="-60" dirty="0">
                          <a:effectLst/>
                          <a:latin typeface="+mn-lt"/>
                          <a:cs typeface="Times New Roman" panose="02020603050405020304" pitchFamily="18" charset="0"/>
                        </a:rPr>
                        <a:t>𝐶</a:t>
                      </a:r>
                      <a:r>
                        <a:rPr lang="en-US" sz="1600" b="1" u="sng" dirty="0">
                          <a:effectLst/>
                          <a:latin typeface="+mn-lt"/>
                          <a:cs typeface="Times New Roman" panose="02020603050405020304" pitchFamily="18" charset="0"/>
                        </a:rPr>
                        <a:t>3</a:t>
                      </a:r>
                      <a:r>
                        <a:rPr lang="en-US" sz="1600" b="1" dirty="0">
                          <a:effectLst/>
                          <a:latin typeface="+mn-lt"/>
                          <a:cs typeface="Times New Roman" panose="02020603050405020304" pitchFamily="18" charset="0"/>
                        </a:rPr>
                        <a:t> </a:t>
                      </a:r>
                      <a:r>
                        <a:rPr lang="en-US" sz="1600" b="1" spc="10" dirty="0">
                          <a:effectLst/>
                          <a:latin typeface="+mn-lt"/>
                          <a:cs typeface="Times New Roman" panose="02020603050405020304" pitchFamily="18" charset="0"/>
                        </a:rPr>
                        <a:t> </a:t>
                      </a:r>
                      <a:r>
                        <a:rPr lang="en-US" sz="1600" b="1" dirty="0">
                          <a:effectLst/>
                          <a:latin typeface="+mn-lt"/>
                          <a:cs typeface="Times New Roman" panose="02020603050405020304" pitchFamily="18" charset="0"/>
                        </a:rPr>
                        <a:t>× 100</a:t>
                      </a:r>
                      <a:endParaRPr lang="en-IN" sz="1600" b="1" dirty="0">
                        <a:effectLst/>
                        <a:latin typeface="+mn-lt"/>
                        <a:cs typeface="Times New Roman" panose="02020603050405020304" pitchFamily="18" charset="0"/>
                      </a:endParaRPr>
                    </a:p>
                    <a:p>
                      <a:pPr marL="391160" algn="ctr">
                        <a:lnSpc>
                          <a:spcPts val="900"/>
                        </a:lnSpc>
                      </a:pPr>
                      <a:endParaRPr lang="en-US" sz="1600" b="1" dirty="0">
                        <a:effectLst/>
                        <a:latin typeface="+mn-lt"/>
                        <a:cs typeface="Times New Roman" panose="02020603050405020304" pitchFamily="18" charset="0"/>
                      </a:endParaRPr>
                    </a:p>
                    <a:p>
                      <a:pPr marL="391160" algn="ctr">
                        <a:lnSpc>
                          <a:spcPts val="900"/>
                        </a:lnSpc>
                      </a:pPr>
                      <a:r>
                        <a:rPr lang="en-US" sz="1600" b="1" dirty="0">
                          <a:effectLst/>
                          <a:latin typeface="+mn-lt"/>
                          <a:cs typeface="Times New Roman" panose="02020603050405020304" pitchFamily="18" charset="0"/>
                        </a:rPr>
                        <a:t>𝑊𝑊</a:t>
                      </a:r>
                      <a:r>
                        <a:rPr lang="en-US" sz="1600" b="1" baseline="-25000" dirty="0">
                          <a:effectLst/>
                          <a:latin typeface="+mn-lt"/>
                          <a:cs typeface="Times New Roman" panose="02020603050405020304" pitchFamily="18" charset="0"/>
                        </a:rPr>
                        <a:t>𝑐𝑐</a:t>
                      </a:r>
                      <a:endParaRPr lang="en-IN" sz="1600" b="1"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12725" algn="ctr">
                        <a:spcBef>
                          <a:spcPts val="685"/>
                        </a:spcBef>
                        <a:spcAft>
                          <a:spcPts val="0"/>
                        </a:spcAft>
                      </a:pPr>
                      <a:r>
                        <a:rPr lang="en-US" sz="1600" b="1" dirty="0">
                          <a:effectLst/>
                          <a:latin typeface="+mn-lt"/>
                          <a:cs typeface="Times New Roman" panose="02020603050405020304" pitchFamily="18" charset="0"/>
                        </a:rPr>
                        <a:t>Cumulative</a:t>
                      </a:r>
                      <a:endParaRPr lang="en-IN" sz="1600" b="1" dirty="0">
                        <a:effectLst/>
                        <a:latin typeface="+mn-lt"/>
                        <a:cs typeface="Times New Roman" panose="02020603050405020304" pitchFamily="18" charset="0"/>
                      </a:endParaRPr>
                    </a:p>
                    <a:p>
                      <a:pPr marL="140970" algn="ctr">
                        <a:spcBef>
                          <a:spcPts val="10"/>
                        </a:spcBef>
                        <a:spcAft>
                          <a:spcPts val="0"/>
                        </a:spcAft>
                      </a:pPr>
                      <a:r>
                        <a:rPr lang="en-US" sz="1600" b="1" dirty="0">
                          <a:effectLst/>
                          <a:latin typeface="+mn-lt"/>
                          <a:cs typeface="Times New Roman" panose="02020603050405020304" pitchFamily="18" charset="0"/>
                        </a:rPr>
                        <a:t>%age</a:t>
                      </a:r>
                      <a:r>
                        <a:rPr lang="en-US" sz="1600" b="1" spc="-5" dirty="0">
                          <a:effectLst/>
                          <a:latin typeface="+mn-lt"/>
                          <a:cs typeface="Times New Roman" panose="02020603050405020304" pitchFamily="18" charset="0"/>
                        </a:rPr>
                        <a:t> </a:t>
                      </a:r>
                      <a:r>
                        <a:rPr lang="en-US" sz="1600" b="1" dirty="0">
                          <a:effectLst/>
                          <a:latin typeface="+mn-lt"/>
                          <a:cs typeface="Times New Roman" panose="02020603050405020304" pitchFamily="18" charset="0"/>
                        </a:rPr>
                        <a:t>retained</a:t>
                      </a:r>
                      <a:endParaRPr lang="en-IN" sz="1600" b="1"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02895" marR="73660" indent="-212090" algn="ctr">
                        <a:spcBef>
                          <a:spcPts val="685"/>
                        </a:spcBef>
                        <a:spcAft>
                          <a:spcPts val="0"/>
                        </a:spcAft>
                      </a:pPr>
                      <a:r>
                        <a:rPr lang="en-US" sz="1600" b="1" dirty="0">
                          <a:effectLst/>
                          <a:latin typeface="+mn-lt"/>
                          <a:cs typeface="Times New Roman" panose="02020603050405020304" pitchFamily="18" charset="0"/>
                        </a:rPr>
                        <a:t>Percentage passed</a:t>
                      </a:r>
                      <a:r>
                        <a:rPr lang="en-US" sz="1600" b="1" spc="-260" dirty="0">
                          <a:effectLst/>
                          <a:latin typeface="+mn-lt"/>
                          <a:cs typeface="Times New Roman" panose="02020603050405020304" pitchFamily="18" charset="0"/>
                        </a:rPr>
                        <a:t> </a:t>
                      </a:r>
                    </a:p>
                    <a:p>
                      <a:pPr marL="302895" marR="73660" indent="-212090" algn="ctr">
                        <a:spcBef>
                          <a:spcPts val="685"/>
                        </a:spcBef>
                        <a:spcAft>
                          <a:spcPts val="0"/>
                        </a:spcAft>
                      </a:pPr>
                      <a:r>
                        <a:rPr lang="en-US" sz="1600" b="1" dirty="0">
                          <a:effectLst/>
                          <a:latin typeface="+mn-lt"/>
                          <a:cs typeface="Times New Roman" panose="02020603050405020304" pitchFamily="18" charset="0"/>
                        </a:rPr>
                        <a:t>(100</a:t>
                      </a:r>
                      <a:r>
                        <a:rPr lang="en-US" sz="1600" b="1" spc="5" dirty="0">
                          <a:effectLst/>
                          <a:latin typeface="+mn-lt"/>
                          <a:cs typeface="Times New Roman" panose="02020603050405020304" pitchFamily="18" charset="0"/>
                        </a:rPr>
                        <a:t> </a:t>
                      </a:r>
                      <a:r>
                        <a:rPr lang="en-US" sz="1600" b="1" dirty="0">
                          <a:effectLst/>
                          <a:latin typeface="+mn-lt"/>
                          <a:cs typeface="Times New Roman" panose="02020603050405020304" pitchFamily="18" charset="0"/>
                        </a:rPr>
                        <a:t>–C</a:t>
                      </a:r>
                      <a:r>
                        <a:rPr lang="en-US" sz="1600" b="1" baseline="-25000" dirty="0">
                          <a:effectLst/>
                          <a:latin typeface="+mn-lt"/>
                          <a:cs typeface="Times New Roman" panose="02020603050405020304" pitchFamily="18" charset="0"/>
                        </a:rPr>
                        <a:t>5</a:t>
                      </a:r>
                      <a:r>
                        <a:rPr lang="en-US" sz="1600" b="1" spc="55" dirty="0">
                          <a:effectLst/>
                          <a:latin typeface="+mn-lt"/>
                          <a:cs typeface="Times New Roman" panose="02020603050405020304" pitchFamily="18" charset="0"/>
                        </a:rPr>
                        <a:t> </a:t>
                      </a:r>
                      <a:r>
                        <a:rPr lang="en-US" sz="1600" b="1" dirty="0">
                          <a:effectLst/>
                          <a:latin typeface="+mn-lt"/>
                          <a:cs typeface="Times New Roman" panose="02020603050405020304" pitchFamily="18" charset="0"/>
                        </a:rPr>
                        <a:t>)</a:t>
                      </a:r>
                      <a:endParaRPr lang="en-IN" sz="1600" b="1"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966292101"/>
                  </a:ext>
                </a:extLst>
              </a:tr>
              <a:tr h="416373">
                <a:tc>
                  <a:txBody>
                    <a:bodyPr/>
                    <a:lstStyle/>
                    <a:p>
                      <a:pPr marL="153670">
                        <a:spcBef>
                          <a:spcPts val="445"/>
                        </a:spcBef>
                        <a:spcAft>
                          <a:spcPts val="0"/>
                        </a:spcAft>
                      </a:pPr>
                      <a:r>
                        <a:rPr lang="en-US" sz="1600" b="1">
                          <a:effectLst/>
                          <a:latin typeface="+mn-lt"/>
                          <a:cs typeface="Times New Roman" panose="02020603050405020304" pitchFamily="18" charset="0"/>
                        </a:rPr>
                        <a:t>C</a:t>
                      </a:r>
                      <a:r>
                        <a:rPr lang="en-US" sz="1600" b="1" baseline="-25000">
                          <a:effectLst/>
                          <a:latin typeface="+mn-lt"/>
                          <a:cs typeface="Times New Roman" panose="02020603050405020304" pitchFamily="18" charset="0"/>
                        </a:rPr>
                        <a:t>1</a:t>
                      </a:r>
                      <a:endParaRPr lang="en-IN" sz="1600" b="1">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287655" marR="281940" algn="ctr">
                        <a:spcBef>
                          <a:spcPts val="445"/>
                        </a:spcBef>
                        <a:spcAft>
                          <a:spcPts val="0"/>
                        </a:spcAft>
                      </a:pPr>
                      <a:r>
                        <a:rPr lang="en-US" sz="1600" b="1">
                          <a:effectLst/>
                          <a:latin typeface="+mn-lt"/>
                          <a:cs typeface="Times New Roman" panose="02020603050405020304" pitchFamily="18" charset="0"/>
                        </a:rPr>
                        <a:t>C</a:t>
                      </a:r>
                      <a:r>
                        <a:rPr lang="en-US" sz="1600" b="1" baseline="-25000">
                          <a:effectLst/>
                          <a:latin typeface="+mn-lt"/>
                          <a:cs typeface="Times New Roman" panose="02020603050405020304" pitchFamily="18" charset="0"/>
                        </a:rPr>
                        <a:t>2</a:t>
                      </a:r>
                      <a:endParaRPr lang="en-IN" sz="1600" b="1">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459740" marR="455930" algn="ctr">
                        <a:spcBef>
                          <a:spcPts val="445"/>
                        </a:spcBef>
                        <a:spcAft>
                          <a:spcPts val="0"/>
                        </a:spcAft>
                      </a:pPr>
                      <a:r>
                        <a:rPr lang="en-US" sz="1600" b="1">
                          <a:effectLst/>
                          <a:latin typeface="+mn-lt"/>
                          <a:cs typeface="Times New Roman" panose="02020603050405020304" pitchFamily="18" charset="0"/>
                        </a:rPr>
                        <a:t>C</a:t>
                      </a:r>
                      <a:r>
                        <a:rPr lang="en-US" sz="1600" b="1" baseline="-25000">
                          <a:effectLst/>
                          <a:latin typeface="+mn-lt"/>
                          <a:cs typeface="Times New Roman" panose="02020603050405020304" pitchFamily="18" charset="0"/>
                        </a:rPr>
                        <a:t>3</a:t>
                      </a:r>
                      <a:endParaRPr lang="en-IN" sz="1600" b="1">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574675" marR="571500" algn="ctr">
                        <a:spcBef>
                          <a:spcPts val="445"/>
                        </a:spcBef>
                        <a:spcAft>
                          <a:spcPts val="0"/>
                        </a:spcAft>
                      </a:pPr>
                      <a:r>
                        <a:rPr lang="en-US" sz="1600" b="1">
                          <a:effectLst/>
                          <a:latin typeface="+mn-lt"/>
                          <a:cs typeface="Times New Roman" panose="02020603050405020304" pitchFamily="18" charset="0"/>
                        </a:rPr>
                        <a:t>C4</a:t>
                      </a:r>
                      <a:endParaRPr lang="en-IN" sz="1600" b="1">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457835" marR="450850" algn="ctr">
                        <a:spcBef>
                          <a:spcPts val="445"/>
                        </a:spcBef>
                        <a:spcAft>
                          <a:spcPts val="0"/>
                        </a:spcAft>
                      </a:pPr>
                      <a:r>
                        <a:rPr lang="en-US" sz="1600" b="1" dirty="0">
                          <a:effectLst/>
                          <a:latin typeface="+mn-lt"/>
                          <a:cs typeface="Times New Roman" panose="02020603050405020304" pitchFamily="18" charset="0"/>
                        </a:rPr>
                        <a:t>C</a:t>
                      </a:r>
                      <a:r>
                        <a:rPr lang="en-US" sz="1600" b="1" baseline="-25000" dirty="0">
                          <a:effectLst/>
                          <a:latin typeface="+mn-lt"/>
                          <a:cs typeface="Times New Roman" panose="02020603050405020304" pitchFamily="18" charset="0"/>
                        </a:rPr>
                        <a:t>5</a:t>
                      </a:r>
                      <a:endParaRPr lang="en-IN" sz="1600" b="1"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519430" marR="514985" algn="ctr">
                        <a:spcBef>
                          <a:spcPts val="445"/>
                        </a:spcBef>
                        <a:spcAft>
                          <a:spcPts val="0"/>
                        </a:spcAft>
                      </a:pPr>
                      <a:r>
                        <a:rPr lang="en-US" sz="1600" b="1" dirty="0">
                          <a:effectLst/>
                          <a:latin typeface="+mn-lt"/>
                          <a:cs typeface="Times New Roman" panose="02020603050405020304" pitchFamily="18" charset="0"/>
                        </a:rPr>
                        <a:t>C</a:t>
                      </a:r>
                      <a:r>
                        <a:rPr lang="en-US" sz="1600" b="1" baseline="-25000" dirty="0">
                          <a:effectLst/>
                          <a:latin typeface="+mn-lt"/>
                          <a:cs typeface="Times New Roman" panose="02020603050405020304" pitchFamily="18" charset="0"/>
                        </a:rPr>
                        <a:t>6</a:t>
                      </a:r>
                      <a:endParaRPr lang="en-IN" sz="1600" b="1"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64480064"/>
                  </a:ext>
                </a:extLst>
              </a:tr>
              <a:tr h="429442">
                <a:tc>
                  <a:txBody>
                    <a:bodyPr/>
                    <a:lstStyle/>
                    <a:p>
                      <a:pPr marL="189865">
                        <a:spcBef>
                          <a:spcPts val="485"/>
                        </a:spcBef>
                        <a:spcAft>
                          <a:spcPts val="0"/>
                        </a:spcAft>
                      </a:pPr>
                      <a:r>
                        <a:rPr lang="en-US" sz="1600">
                          <a:effectLst/>
                          <a:latin typeface="+mn-lt"/>
                          <a:cs typeface="Times New Roman" panose="02020603050405020304" pitchFamily="18" charset="0"/>
                        </a:rPr>
                        <a:t>1</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209550" algn="ctr">
                        <a:spcBef>
                          <a:spcPts val="485"/>
                        </a:spcBef>
                        <a:spcAft>
                          <a:spcPts val="0"/>
                        </a:spcAft>
                      </a:pPr>
                      <a:r>
                        <a:rPr lang="en-US" sz="1600">
                          <a:effectLst/>
                          <a:latin typeface="+mn-lt"/>
                          <a:cs typeface="Times New Roman" panose="02020603050405020304" pitchFamily="18" charset="0"/>
                        </a:rPr>
                        <a:t>80 mm</a:t>
                      </a:r>
                      <a:endParaRPr lang="en-IN" sz="160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100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23701269"/>
                  </a:ext>
                </a:extLst>
              </a:tr>
              <a:tr h="415439">
                <a:tc>
                  <a:txBody>
                    <a:bodyPr/>
                    <a:lstStyle/>
                    <a:p>
                      <a:pPr marL="189865">
                        <a:spcBef>
                          <a:spcPts val="460"/>
                        </a:spcBef>
                        <a:spcAft>
                          <a:spcPts val="0"/>
                        </a:spcAft>
                      </a:pPr>
                      <a:r>
                        <a:rPr lang="en-US" sz="1600">
                          <a:effectLst/>
                          <a:latin typeface="+mn-lt"/>
                          <a:cs typeface="Times New Roman" panose="02020603050405020304" pitchFamily="18" charset="0"/>
                        </a:rPr>
                        <a:t>2</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209550" algn="ctr">
                        <a:spcBef>
                          <a:spcPts val="460"/>
                        </a:spcBef>
                        <a:spcAft>
                          <a:spcPts val="0"/>
                        </a:spcAft>
                      </a:pPr>
                      <a:r>
                        <a:rPr lang="en-US" sz="1600">
                          <a:effectLst/>
                          <a:latin typeface="+mn-lt"/>
                          <a:cs typeface="Times New Roman" panose="02020603050405020304" pitchFamily="18" charset="0"/>
                        </a:rPr>
                        <a:t>40 mm</a:t>
                      </a:r>
                      <a:endParaRPr lang="en-IN" sz="160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100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66816826"/>
                  </a:ext>
                </a:extLst>
              </a:tr>
              <a:tr h="434110">
                <a:tc>
                  <a:txBody>
                    <a:bodyPr/>
                    <a:lstStyle/>
                    <a:p>
                      <a:pPr marL="189865">
                        <a:spcBef>
                          <a:spcPts val="505"/>
                        </a:spcBef>
                        <a:spcAft>
                          <a:spcPts val="0"/>
                        </a:spcAft>
                      </a:pPr>
                      <a:r>
                        <a:rPr lang="en-US" sz="1600">
                          <a:effectLst/>
                          <a:latin typeface="+mn-lt"/>
                          <a:cs typeface="Times New Roman" panose="02020603050405020304" pitchFamily="18" charset="0"/>
                        </a:rPr>
                        <a:t>3</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209550" algn="ctr">
                        <a:spcBef>
                          <a:spcPts val="505"/>
                        </a:spcBef>
                        <a:spcAft>
                          <a:spcPts val="0"/>
                        </a:spcAft>
                      </a:pPr>
                      <a:r>
                        <a:rPr lang="en-US" sz="1600">
                          <a:effectLst/>
                          <a:latin typeface="+mn-lt"/>
                          <a:cs typeface="Times New Roman" panose="02020603050405020304" pitchFamily="18" charset="0"/>
                        </a:rPr>
                        <a:t>20 mm</a:t>
                      </a:r>
                      <a:endParaRPr lang="en-IN" sz="160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4.755</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95.1</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95.1</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4.9</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72844997"/>
                  </a:ext>
                </a:extLst>
              </a:tr>
              <a:tr h="418238">
                <a:tc>
                  <a:txBody>
                    <a:bodyPr/>
                    <a:lstStyle/>
                    <a:p>
                      <a:pPr marL="189865">
                        <a:spcBef>
                          <a:spcPts val="460"/>
                        </a:spcBef>
                        <a:spcAft>
                          <a:spcPts val="0"/>
                        </a:spcAft>
                      </a:pPr>
                      <a:r>
                        <a:rPr lang="en-US" sz="1600">
                          <a:effectLst/>
                          <a:latin typeface="+mn-lt"/>
                          <a:cs typeface="Times New Roman" panose="02020603050405020304" pitchFamily="18" charset="0"/>
                        </a:rPr>
                        <a:t>4</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209550" algn="ctr">
                        <a:spcBef>
                          <a:spcPts val="460"/>
                        </a:spcBef>
                        <a:spcAft>
                          <a:spcPts val="0"/>
                        </a:spcAft>
                      </a:pPr>
                      <a:r>
                        <a:rPr lang="en-US" sz="1600">
                          <a:effectLst/>
                          <a:latin typeface="+mn-lt"/>
                          <a:cs typeface="Times New Roman" panose="02020603050405020304" pitchFamily="18" charset="0"/>
                        </a:rPr>
                        <a:t>10 mm</a:t>
                      </a:r>
                      <a:endParaRPr lang="en-IN" sz="160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0.24</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4.8</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99.9</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0.1</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85950279"/>
                  </a:ext>
                </a:extLst>
              </a:tr>
              <a:tr h="422907">
                <a:tc>
                  <a:txBody>
                    <a:bodyPr/>
                    <a:lstStyle/>
                    <a:p>
                      <a:pPr marL="189865">
                        <a:spcBef>
                          <a:spcPts val="470"/>
                        </a:spcBef>
                        <a:spcAft>
                          <a:spcPts val="0"/>
                        </a:spcAft>
                      </a:pPr>
                      <a:r>
                        <a:rPr lang="en-US" sz="1600">
                          <a:effectLst/>
                          <a:latin typeface="+mn-lt"/>
                          <a:cs typeface="Times New Roman" panose="02020603050405020304" pitchFamily="18" charset="0"/>
                        </a:rPr>
                        <a:t>5</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R="148590" algn="ctr">
                        <a:spcBef>
                          <a:spcPts val="470"/>
                        </a:spcBef>
                        <a:spcAft>
                          <a:spcPts val="0"/>
                        </a:spcAft>
                      </a:pPr>
                      <a:r>
                        <a:rPr lang="en-US" sz="1600" dirty="0">
                          <a:effectLst/>
                          <a:latin typeface="+mn-lt"/>
                          <a:cs typeface="Times New Roman" panose="02020603050405020304" pitchFamily="18" charset="0"/>
                        </a:rPr>
                        <a:t>     4.75 mm</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0.004</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0.08</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99.98</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0.02</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648900734"/>
                  </a:ext>
                </a:extLst>
              </a:tr>
              <a:tr h="429442">
                <a:tc>
                  <a:txBody>
                    <a:bodyPr/>
                    <a:lstStyle/>
                    <a:p>
                      <a:pPr marL="189865">
                        <a:spcBef>
                          <a:spcPts val="495"/>
                        </a:spcBef>
                        <a:spcAft>
                          <a:spcPts val="0"/>
                        </a:spcAft>
                      </a:pPr>
                      <a:r>
                        <a:rPr lang="en-US" sz="1600">
                          <a:effectLst/>
                          <a:latin typeface="+mn-lt"/>
                          <a:cs typeface="Times New Roman" panose="02020603050405020304" pitchFamily="18" charset="0"/>
                        </a:rPr>
                        <a:t>6</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288925" marR="281940" algn="ctr">
                        <a:spcBef>
                          <a:spcPts val="495"/>
                        </a:spcBef>
                        <a:spcAft>
                          <a:spcPts val="0"/>
                        </a:spcAft>
                      </a:pPr>
                      <a:r>
                        <a:rPr lang="en-US" sz="1600" dirty="0">
                          <a:effectLst/>
                          <a:latin typeface="+mn-lt"/>
                          <a:cs typeface="Times New Roman" panose="02020603050405020304" pitchFamily="18" charset="0"/>
                        </a:rPr>
                        <a:t>Pan</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0.001</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sz="1600" dirty="0">
                          <a:effectLst/>
                          <a:latin typeface="+mn-lt"/>
                          <a:cs typeface="Times New Roman" panose="02020603050405020304" pitchFamily="18" charset="0"/>
                        </a:rPr>
                        <a:t> 0.02</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6350" algn="ctr">
                        <a:spcBef>
                          <a:spcPts val="495"/>
                        </a:spcBef>
                        <a:spcAft>
                          <a:spcPts val="0"/>
                        </a:spcAft>
                      </a:pPr>
                      <a:r>
                        <a:rPr lang="en-US" sz="1600" dirty="0">
                          <a:effectLst/>
                          <a:latin typeface="+mn-lt"/>
                          <a:ea typeface="Times New Roman" panose="02020603050405020304" pitchFamily="18" charset="0"/>
                          <a:cs typeface="Times New Roman" panose="02020603050405020304" pitchFamily="18" charset="0"/>
                        </a:rPr>
                        <a:t>100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810" algn="ctr">
                        <a:spcBef>
                          <a:spcPts val="495"/>
                        </a:spcBef>
                        <a:spcAft>
                          <a:spcPts val="0"/>
                        </a:spcAft>
                      </a:pPr>
                      <a:r>
                        <a:rPr lang="en-US" sz="1600" dirty="0">
                          <a:effectLst/>
                          <a:latin typeface="+mn-lt"/>
                          <a:cs typeface="Times New Roman" panose="02020603050405020304" pitchFamily="18" charset="0"/>
                        </a:rPr>
                        <a:t>-</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477418463"/>
                  </a:ext>
                </a:extLst>
              </a:tr>
              <a:tr h="559508">
                <a:tc gridSpan="4">
                  <a:txBody>
                    <a:bodyPr/>
                    <a:lstStyle/>
                    <a:p>
                      <a:pPr marL="142875">
                        <a:spcBef>
                          <a:spcPts val="425"/>
                        </a:spcBef>
                        <a:spcAft>
                          <a:spcPts val="0"/>
                        </a:spcAft>
                      </a:pPr>
                      <a:r>
                        <a:rPr lang="en-US" sz="1600" spc="-5">
                          <a:effectLst/>
                          <a:latin typeface="+mn-lt"/>
                          <a:cs typeface="Times New Roman" panose="02020603050405020304" pitchFamily="18" charset="0"/>
                        </a:rPr>
                        <a:t>S</a:t>
                      </a:r>
                      <a:r>
                        <a:rPr lang="en-US" sz="1600">
                          <a:effectLst/>
                          <a:latin typeface="+mn-lt"/>
                          <a:cs typeface="Times New Roman" panose="02020603050405020304" pitchFamily="18" charset="0"/>
                        </a:rPr>
                        <a:t>um</a:t>
                      </a:r>
                      <a:r>
                        <a:rPr lang="en-US" sz="1600" spc="-20">
                          <a:effectLst/>
                          <a:latin typeface="+mn-lt"/>
                          <a:cs typeface="Times New Roman" panose="02020603050405020304" pitchFamily="18" charset="0"/>
                        </a:rPr>
                        <a:t> </a:t>
                      </a:r>
                      <a:r>
                        <a:rPr lang="en-US" sz="1600">
                          <a:effectLst/>
                          <a:latin typeface="+mn-lt"/>
                          <a:cs typeface="Times New Roman" panose="02020603050405020304" pitchFamily="18" charset="0"/>
                        </a:rPr>
                        <a:t>of</a:t>
                      </a:r>
                      <a:r>
                        <a:rPr lang="en-US" sz="1600" spc="5">
                          <a:effectLst/>
                          <a:latin typeface="+mn-lt"/>
                          <a:cs typeface="Times New Roman" panose="02020603050405020304" pitchFamily="18" charset="0"/>
                        </a:rPr>
                        <a:t> </a:t>
                      </a:r>
                      <a:r>
                        <a:rPr lang="en-US" sz="1600">
                          <a:effectLst/>
                          <a:latin typeface="+mn-lt"/>
                          <a:cs typeface="Times New Roman" panose="02020603050405020304" pitchFamily="18" charset="0"/>
                        </a:rPr>
                        <a:t>cu</a:t>
                      </a:r>
                      <a:r>
                        <a:rPr lang="en-US" sz="1600" spc="-20">
                          <a:effectLst/>
                          <a:latin typeface="+mn-lt"/>
                          <a:cs typeface="Times New Roman" panose="02020603050405020304" pitchFamily="18" charset="0"/>
                        </a:rPr>
                        <a:t>m</a:t>
                      </a:r>
                      <a:r>
                        <a:rPr lang="en-US" sz="1600">
                          <a:effectLst/>
                          <a:latin typeface="+mn-lt"/>
                          <a:cs typeface="Times New Roman" panose="02020603050405020304" pitchFamily="18" charset="0"/>
                        </a:rPr>
                        <a:t>u</a:t>
                      </a:r>
                      <a:r>
                        <a:rPr lang="en-US" sz="1600" spc="5">
                          <a:effectLst/>
                          <a:latin typeface="+mn-lt"/>
                          <a:cs typeface="Times New Roman" panose="02020603050405020304" pitchFamily="18" charset="0"/>
                        </a:rPr>
                        <a:t>l</a:t>
                      </a:r>
                      <a:r>
                        <a:rPr lang="en-US" sz="1600">
                          <a:effectLst/>
                          <a:latin typeface="+mn-lt"/>
                          <a:cs typeface="Times New Roman" panose="02020603050405020304" pitchFamily="18" charset="0"/>
                        </a:rPr>
                        <a:t>a</a:t>
                      </a:r>
                      <a:r>
                        <a:rPr lang="en-US" sz="1600" spc="5">
                          <a:effectLst/>
                          <a:latin typeface="+mn-lt"/>
                          <a:cs typeface="Times New Roman" panose="02020603050405020304" pitchFamily="18" charset="0"/>
                        </a:rPr>
                        <a:t>ti</a:t>
                      </a:r>
                      <a:r>
                        <a:rPr lang="en-US" sz="1600" spc="-15">
                          <a:effectLst/>
                          <a:latin typeface="+mn-lt"/>
                          <a:cs typeface="Times New Roman" panose="02020603050405020304" pitchFamily="18" charset="0"/>
                        </a:rPr>
                        <a:t>v</a:t>
                      </a:r>
                      <a:r>
                        <a:rPr lang="en-US" sz="1600">
                          <a:effectLst/>
                          <a:latin typeface="+mn-lt"/>
                          <a:cs typeface="Times New Roman" panose="02020603050405020304" pitchFamily="18" charset="0"/>
                        </a:rPr>
                        <a:t>e pe</a:t>
                      </a:r>
                      <a:r>
                        <a:rPr lang="en-US" sz="1600" spc="-10">
                          <a:effectLst/>
                          <a:latin typeface="+mn-lt"/>
                          <a:cs typeface="Times New Roman" panose="02020603050405020304" pitchFamily="18" charset="0"/>
                        </a:rPr>
                        <a:t>r</a:t>
                      </a:r>
                      <a:r>
                        <a:rPr lang="en-US" sz="1600">
                          <a:effectLst/>
                          <a:latin typeface="+mn-lt"/>
                          <a:cs typeface="Times New Roman" panose="02020603050405020304" pitchFamily="18" charset="0"/>
                        </a:rPr>
                        <a:t>ce</a:t>
                      </a:r>
                      <a:r>
                        <a:rPr lang="en-US" sz="1600" spc="-15">
                          <a:effectLst/>
                          <a:latin typeface="+mn-lt"/>
                          <a:cs typeface="Times New Roman" panose="02020603050405020304" pitchFamily="18" charset="0"/>
                        </a:rPr>
                        <a:t>n</a:t>
                      </a:r>
                      <a:r>
                        <a:rPr lang="en-US" sz="1600" spc="-10">
                          <a:effectLst/>
                          <a:latin typeface="+mn-lt"/>
                          <a:cs typeface="Times New Roman" panose="02020603050405020304" pitchFamily="18" charset="0"/>
                        </a:rPr>
                        <a:t>t</a:t>
                      </a:r>
                      <a:r>
                        <a:rPr lang="en-US" sz="1600">
                          <a:effectLst/>
                          <a:latin typeface="+mn-lt"/>
                          <a:cs typeface="Times New Roman" panose="02020603050405020304" pitchFamily="18" charset="0"/>
                        </a:rPr>
                        <a:t>a</a:t>
                      </a:r>
                      <a:r>
                        <a:rPr lang="en-US" sz="1600" spc="-15">
                          <a:effectLst/>
                          <a:latin typeface="+mn-lt"/>
                          <a:cs typeface="Times New Roman" panose="02020603050405020304" pitchFamily="18" charset="0"/>
                        </a:rPr>
                        <a:t>g</a:t>
                      </a:r>
                      <a:r>
                        <a:rPr lang="en-US" sz="1600">
                          <a:effectLst/>
                          <a:latin typeface="+mn-lt"/>
                          <a:cs typeface="Times New Roman" panose="02020603050405020304" pitchFamily="18" charset="0"/>
                        </a:rPr>
                        <a:t>e re</a:t>
                      </a:r>
                      <a:r>
                        <a:rPr lang="en-US" sz="1600" spc="5">
                          <a:effectLst/>
                          <a:latin typeface="+mn-lt"/>
                          <a:cs typeface="Times New Roman" panose="02020603050405020304" pitchFamily="18" charset="0"/>
                        </a:rPr>
                        <a:t>t</a:t>
                      </a:r>
                      <a:r>
                        <a:rPr lang="en-US" sz="1600" spc="-15">
                          <a:effectLst/>
                          <a:latin typeface="+mn-lt"/>
                          <a:cs typeface="Times New Roman" panose="02020603050405020304" pitchFamily="18" charset="0"/>
                        </a:rPr>
                        <a:t>a</a:t>
                      </a:r>
                      <a:r>
                        <a:rPr lang="en-US" sz="1600" spc="5">
                          <a:effectLst/>
                          <a:latin typeface="+mn-lt"/>
                          <a:cs typeface="Times New Roman" panose="02020603050405020304" pitchFamily="18" charset="0"/>
                        </a:rPr>
                        <a:t>i</a:t>
                      </a:r>
                      <a:r>
                        <a:rPr lang="en-US" sz="1600">
                          <a:effectLst/>
                          <a:latin typeface="+mn-lt"/>
                          <a:cs typeface="Times New Roman" panose="02020603050405020304" pitchFamily="18" charset="0"/>
                        </a:rPr>
                        <a:t>n</a:t>
                      </a:r>
                      <a:r>
                        <a:rPr lang="en-US" sz="1600" spc="-15">
                          <a:effectLst/>
                          <a:latin typeface="+mn-lt"/>
                          <a:cs typeface="Times New Roman" panose="02020603050405020304" pitchFamily="18" charset="0"/>
                        </a:rPr>
                        <a:t>e</a:t>
                      </a:r>
                      <a:r>
                        <a:rPr lang="en-US" sz="1600">
                          <a:effectLst/>
                          <a:latin typeface="+mn-lt"/>
                          <a:cs typeface="Times New Roman" panose="02020603050405020304" pitchFamily="18" charset="0"/>
                        </a:rPr>
                        <a:t>d</a:t>
                      </a:r>
                      <a:r>
                        <a:rPr lang="en-US" sz="1600" spc="-5">
                          <a:effectLst/>
                          <a:latin typeface="+mn-lt"/>
                          <a:cs typeface="Times New Roman" panose="02020603050405020304" pitchFamily="18" charset="0"/>
                        </a:rPr>
                        <a:t> </a:t>
                      </a:r>
                      <a:r>
                        <a:rPr lang="en-US" sz="1600" spc="-10">
                          <a:effectLst/>
                          <a:latin typeface="+mn-lt"/>
                          <a:cs typeface="Times New Roman" panose="02020603050405020304" pitchFamily="18" charset="0"/>
                        </a:rPr>
                        <a:t>(</a:t>
                      </a:r>
                      <a:r>
                        <a:rPr lang="en-US" sz="1600">
                          <a:effectLst/>
                          <a:latin typeface="+mn-lt"/>
                          <a:cs typeface="Times New Roman" panose="02020603050405020304" pitchFamily="18" charset="0"/>
                        </a:rPr>
                        <a:t>ex</a:t>
                      </a:r>
                      <a:r>
                        <a:rPr lang="en-US" sz="1600" spc="-15">
                          <a:effectLst/>
                          <a:latin typeface="+mn-lt"/>
                          <a:cs typeface="Times New Roman" panose="02020603050405020304" pitchFamily="18" charset="0"/>
                        </a:rPr>
                        <a:t>c</a:t>
                      </a:r>
                      <a:r>
                        <a:rPr lang="en-US" sz="1600" spc="5">
                          <a:effectLst/>
                          <a:latin typeface="+mn-lt"/>
                          <a:cs typeface="Times New Roman" panose="02020603050405020304" pitchFamily="18" charset="0"/>
                        </a:rPr>
                        <a:t>l</a:t>
                      </a:r>
                      <a:r>
                        <a:rPr lang="en-US" sz="1600">
                          <a:effectLst/>
                          <a:latin typeface="+mn-lt"/>
                          <a:cs typeface="Times New Roman" panose="02020603050405020304" pitchFamily="18" charset="0"/>
                        </a:rPr>
                        <a:t>ud</a:t>
                      </a:r>
                      <a:r>
                        <a:rPr lang="en-US" sz="1600" spc="-10">
                          <a:effectLst/>
                          <a:latin typeface="+mn-lt"/>
                          <a:cs typeface="Times New Roman" panose="02020603050405020304" pitchFamily="18" charset="0"/>
                        </a:rPr>
                        <a:t>i</a:t>
                      </a:r>
                      <a:r>
                        <a:rPr lang="en-US" sz="1600">
                          <a:effectLst/>
                          <a:latin typeface="+mn-lt"/>
                          <a:cs typeface="Times New Roman" panose="02020603050405020304" pitchFamily="18" charset="0"/>
                        </a:rPr>
                        <a:t>ng</a:t>
                      </a:r>
                      <a:r>
                        <a:rPr lang="en-US" sz="1600" spc="-15">
                          <a:effectLst/>
                          <a:latin typeface="+mn-lt"/>
                          <a:cs typeface="Times New Roman" panose="02020603050405020304" pitchFamily="18" charset="0"/>
                        </a:rPr>
                        <a:t> </a:t>
                      </a:r>
                      <a:r>
                        <a:rPr lang="en-US" sz="1600">
                          <a:effectLst/>
                          <a:latin typeface="+mn-lt"/>
                          <a:cs typeface="Times New Roman" panose="02020603050405020304" pitchFamily="18" charset="0"/>
                        </a:rPr>
                        <a:t>pan)</a:t>
                      </a:r>
                      <a:r>
                        <a:rPr lang="en-US" sz="1600" spc="-10">
                          <a:effectLst/>
                          <a:latin typeface="+mn-lt"/>
                          <a:cs typeface="Times New Roman" panose="02020603050405020304" pitchFamily="18" charset="0"/>
                        </a:rPr>
                        <a:t> </a:t>
                      </a:r>
                      <a:r>
                        <a:rPr lang="en-US" sz="1600">
                          <a:effectLst/>
                          <a:latin typeface="+mn-lt"/>
                          <a:cs typeface="Times New Roman" panose="02020603050405020304" pitchFamily="18" charset="0"/>
                        </a:rPr>
                        <a:t>∑</a:t>
                      </a:r>
                      <a:r>
                        <a:rPr lang="en-US" sz="1600" spc="-65">
                          <a:effectLst/>
                          <a:latin typeface="+mn-lt"/>
                          <a:cs typeface="Times New Roman" panose="02020603050405020304" pitchFamily="18" charset="0"/>
                        </a:rPr>
                        <a:t> </a:t>
                      </a:r>
                      <a:r>
                        <a:rPr lang="en-US" sz="1600">
                          <a:effectLst/>
                          <a:latin typeface="+mn-lt"/>
                          <a:cs typeface="Times New Roman" panose="02020603050405020304" pitchFamily="18" charset="0"/>
                        </a:rPr>
                        <a:t>𝐶</a:t>
                      </a:r>
                      <a:r>
                        <a:rPr lang="en-US" sz="1600" spc="-60">
                          <a:effectLst/>
                          <a:latin typeface="+mn-lt"/>
                          <a:cs typeface="Times New Roman" panose="02020603050405020304" pitchFamily="18" charset="0"/>
                        </a:rPr>
                        <a:t>𝐶</a:t>
                      </a:r>
                      <a:r>
                        <a:rPr lang="en-US" sz="1600" spc="35" baseline="-25000">
                          <a:effectLst/>
                          <a:latin typeface="+mn-lt"/>
                          <a:cs typeface="Times New Roman" panose="02020603050405020304" pitchFamily="18" charset="0"/>
                        </a:rPr>
                        <a:t>5</a:t>
                      </a:r>
                      <a:r>
                        <a:rPr lang="en-US" sz="1600">
                          <a:effectLst/>
                          <a:latin typeface="+mn-lt"/>
                          <a:cs typeface="Times New Roman" panose="02020603050405020304" pitchFamily="18" charset="0"/>
                        </a:rPr>
                        <a:t>=</a:t>
                      </a:r>
                      <a:endParaRPr lang="en-IN" sz="1600">
                        <a:effectLst/>
                        <a:latin typeface="+mn-lt"/>
                        <a:ea typeface="Times New Roman" panose="02020603050405020304" pitchFamily="18" charset="0"/>
                        <a:cs typeface="Times New Roman" panose="02020603050405020304" pitchFamily="18"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r>
                        <a:rPr lang="en-US" sz="1600" dirty="0">
                          <a:effectLst/>
                          <a:latin typeface="+mn-lt"/>
                          <a:cs typeface="Times New Roman" panose="02020603050405020304" pitchFamily="18" charset="0"/>
                        </a:rPr>
                        <a:t> 494.98</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810" algn="ctr">
                        <a:spcBef>
                          <a:spcPts val="485"/>
                        </a:spcBef>
                        <a:spcAft>
                          <a:spcPts val="0"/>
                        </a:spcAft>
                      </a:pPr>
                      <a:r>
                        <a:rPr lang="en-US" sz="1600">
                          <a:effectLst/>
                          <a:latin typeface="+mn-lt"/>
                          <a:cs typeface="Times New Roman" panose="02020603050405020304" pitchFamily="18" charset="0"/>
                        </a:rPr>
                        <a:t>-</a:t>
                      </a:r>
                      <a:endParaRPr lang="en-IN" sz="1600">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20512443"/>
                  </a:ext>
                </a:extLst>
              </a:tr>
              <a:tr h="611962">
                <a:tc gridSpan="4">
                  <a:txBody>
                    <a:bodyPr/>
                    <a:lstStyle/>
                    <a:p>
                      <a:pPr marL="2014220">
                        <a:lnSpc>
                          <a:spcPts val="1065"/>
                        </a:lnSpc>
                        <a:spcBef>
                          <a:spcPts val="405"/>
                        </a:spcBef>
                        <a:spcAft>
                          <a:spcPts val="0"/>
                        </a:spcAft>
                      </a:pPr>
                      <a:endParaRPr lang="en-US" sz="1600" dirty="0">
                        <a:effectLst/>
                        <a:latin typeface="+mn-lt"/>
                        <a:cs typeface="Times New Roman" panose="02020603050405020304" pitchFamily="18" charset="0"/>
                      </a:endParaRPr>
                    </a:p>
                    <a:p>
                      <a:pPr marL="2014220">
                        <a:lnSpc>
                          <a:spcPts val="1065"/>
                        </a:lnSpc>
                        <a:spcBef>
                          <a:spcPts val="405"/>
                        </a:spcBef>
                        <a:spcAft>
                          <a:spcPts val="0"/>
                        </a:spcAft>
                      </a:pPr>
                      <a:r>
                        <a:rPr lang="en-US" sz="1600" dirty="0">
                          <a:effectLst/>
                          <a:latin typeface="+mn-lt"/>
                          <a:cs typeface="Times New Roman" panose="02020603050405020304" pitchFamily="18" charset="0"/>
                        </a:rPr>
                        <a:t>Fineness</a:t>
                      </a:r>
                      <a:r>
                        <a:rPr lang="en-US" sz="1600" spc="45" dirty="0">
                          <a:effectLst/>
                          <a:latin typeface="+mn-lt"/>
                          <a:cs typeface="Times New Roman" panose="02020603050405020304" pitchFamily="18" charset="0"/>
                        </a:rPr>
                        <a:t> </a:t>
                      </a:r>
                      <a:r>
                        <a:rPr lang="en-US" sz="1600" dirty="0">
                          <a:effectLst/>
                          <a:latin typeface="+mn-lt"/>
                          <a:cs typeface="Times New Roman" panose="02020603050405020304" pitchFamily="18" charset="0"/>
                        </a:rPr>
                        <a:t>Modulus</a:t>
                      </a:r>
                      <a:r>
                        <a:rPr lang="en-US" sz="1600" spc="45" dirty="0">
                          <a:effectLst/>
                          <a:latin typeface="+mn-lt"/>
                          <a:cs typeface="Times New Roman" panose="02020603050405020304" pitchFamily="18" charset="0"/>
                        </a:rPr>
                        <a:t> </a:t>
                      </a:r>
                      <a:r>
                        <a:rPr lang="en-US" sz="1600" u="sng" baseline="30000" dirty="0">
                          <a:effectLst/>
                          <a:latin typeface="+mn-lt"/>
                          <a:cs typeface="Times New Roman" panose="02020603050405020304" pitchFamily="18" charset="0"/>
                        </a:rPr>
                        <a:t>∑</a:t>
                      </a:r>
                      <a:r>
                        <a:rPr lang="en-US" sz="1600" u="sng" spc="-90" dirty="0">
                          <a:effectLst/>
                          <a:latin typeface="+mn-lt"/>
                          <a:cs typeface="Times New Roman" panose="02020603050405020304" pitchFamily="18" charset="0"/>
                        </a:rPr>
                        <a:t> </a:t>
                      </a:r>
                      <a:r>
                        <a:rPr lang="en-US" sz="1600" u="sng" baseline="30000" dirty="0">
                          <a:effectLst/>
                          <a:latin typeface="+mn-lt"/>
                          <a:cs typeface="Times New Roman" panose="02020603050405020304" pitchFamily="18" charset="0"/>
                        </a:rPr>
                        <a:t>𝐶𝐶5</a:t>
                      </a:r>
                      <a:r>
                        <a:rPr lang="en-US" sz="1600" spc="85" dirty="0">
                          <a:effectLst/>
                          <a:latin typeface="+mn-lt"/>
                          <a:cs typeface="Times New Roman" panose="02020603050405020304" pitchFamily="18" charset="0"/>
                        </a:rPr>
                        <a:t> </a:t>
                      </a:r>
                      <a:r>
                        <a:rPr lang="en-US" sz="1600" dirty="0">
                          <a:effectLst/>
                          <a:latin typeface="+mn-lt"/>
                          <a:cs typeface="Times New Roman" panose="02020603050405020304" pitchFamily="18" charset="0"/>
                        </a:rPr>
                        <a:t>+</a:t>
                      </a:r>
                      <a:r>
                        <a:rPr lang="en-US" sz="1600" spc="60" dirty="0">
                          <a:effectLst/>
                          <a:latin typeface="+mn-lt"/>
                          <a:cs typeface="Times New Roman" panose="02020603050405020304" pitchFamily="18" charset="0"/>
                        </a:rPr>
                        <a:t> </a:t>
                      </a:r>
                    </a:p>
                    <a:p>
                      <a:pPr marL="2014220">
                        <a:lnSpc>
                          <a:spcPts val="1065"/>
                        </a:lnSpc>
                        <a:spcBef>
                          <a:spcPts val="405"/>
                        </a:spcBef>
                        <a:spcAft>
                          <a:spcPts val="0"/>
                        </a:spcAft>
                      </a:pPr>
                      <a:r>
                        <a:rPr lang="en-US" sz="1600" spc="60" dirty="0">
                          <a:effectLst/>
                          <a:latin typeface="+mn-lt"/>
                          <a:cs typeface="Times New Roman" panose="02020603050405020304" pitchFamily="18" charset="0"/>
                        </a:rPr>
                        <a:t>                            </a:t>
                      </a:r>
                      <a:r>
                        <a:rPr lang="en-US" sz="1600" dirty="0">
                          <a:effectLst/>
                          <a:latin typeface="+mn-lt"/>
                          <a:cs typeface="Times New Roman" panose="02020603050405020304" pitchFamily="18" charset="0"/>
                        </a:rPr>
                        <a:t>100</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r>
                        <a:rPr lang="en-US" sz="1600" dirty="0">
                          <a:effectLst/>
                          <a:latin typeface="+mn-lt"/>
                          <a:cs typeface="Times New Roman" panose="02020603050405020304" pitchFamily="18" charset="0"/>
                        </a:rPr>
                        <a:t> 4.95</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3810" algn="ctr">
                        <a:spcBef>
                          <a:spcPts val="375"/>
                        </a:spcBef>
                        <a:spcAft>
                          <a:spcPts val="0"/>
                        </a:spcAft>
                      </a:pPr>
                      <a:r>
                        <a:rPr lang="en-US" sz="1600">
                          <a:effectLst/>
                          <a:latin typeface="+mn-lt"/>
                          <a:cs typeface="Times New Roman" panose="02020603050405020304" pitchFamily="18" charset="0"/>
                        </a:rPr>
                        <a:t>-</a:t>
                      </a:r>
                      <a:endParaRPr lang="en-IN" sz="1600">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58644464"/>
                  </a:ext>
                </a:extLst>
              </a:tr>
              <a:tr h="381829">
                <a:tc gridSpan="4">
                  <a:txBody>
                    <a:bodyPr/>
                    <a:lstStyle/>
                    <a:p>
                      <a:pPr marL="1076960">
                        <a:spcBef>
                          <a:spcPts val="365"/>
                        </a:spcBef>
                        <a:spcAft>
                          <a:spcPts val="0"/>
                        </a:spcAft>
                      </a:pPr>
                      <a:r>
                        <a:rPr lang="en-US" sz="1600" dirty="0">
                          <a:effectLst/>
                          <a:latin typeface="+mn-lt"/>
                          <a:cs typeface="Times New Roman" panose="02020603050405020304" pitchFamily="18" charset="0"/>
                        </a:rPr>
                        <a:t>Grade</a:t>
                      </a:r>
                      <a:r>
                        <a:rPr lang="en-US" sz="1600" spc="-20" dirty="0">
                          <a:effectLst/>
                          <a:latin typeface="+mn-lt"/>
                          <a:cs typeface="Times New Roman" panose="02020603050405020304" pitchFamily="18" charset="0"/>
                        </a:rPr>
                        <a:t> </a:t>
                      </a:r>
                      <a:r>
                        <a:rPr lang="en-US" sz="1600" dirty="0">
                          <a:effectLst/>
                          <a:latin typeface="+mn-lt"/>
                          <a:cs typeface="Times New Roman" panose="02020603050405020304" pitchFamily="18" charset="0"/>
                        </a:rPr>
                        <a:t>to</a:t>
                      </a:r>
                      <a:r>
                        <a:rPr lang="en-US" sz="1600" spc="-10" dirty="0">
                          <a:effectLst/>
                          <a:latin typeface="+mn-lt"/>
                          <a:cs typeface="Times New Roman" panose="02020603050405020304" pitchFamily="18" charset="0"/>
                        </a:rPr>
                        <a:t> </a:t>
                      </a:r>
                      <a:r>
                        <a:rPr lang="en-US" sz="1600" dirty="0">
                          <a:effectLst/>
                          <a:latin typeface="+mn-lt"/>
                          <a:cs typeface="Times New Roman" panose="02020603050405020304" pitchFamily="18" charset="0"/>
                        </a:rPr>
                        <a:t>which</a:t>
                      </a:r>
                      <a:r>
                        <a:rPr lang="en-US" sz="1600" spc="-5" dirty="0">
                          <a:effectLst/>
                          <a:latin typeface="+mn-lt"/>
                          <a:cs typeface="Times New Roman" panose="02020603050405020304" pitchFamily="18" charset="0"/>
                        </a:rPr>
                        <a:t> </a:t>
                      </a:r>
                      <a:r>
                        <a:rPr lang="en-US" sz="1600" dirty="0">
                          <a:effectLst/>
                          <a:latin typeface="+mn-lt"/>
                          <a:cs typeface="Times New Roman" panose="02020603050405020304" pitchFamily="18" charset="0"/>
                        </a:rPr>
                        <a:t>the</a:t>
                      </a:r>
                      <a:r>
                        <a:rPr lang="en-US" sz="1600" spc="-10" dirty="0">
                          <a:effectLst/>
                          <a:latin typeface="+mn-lt"/>
                          <a:cs typeface="Times New Roman" panose="02020603050405020304" pitchFamily="18" charset="0"/>
                        </a:rPr>
                        <a:t> </a:t>
                      </a:r>
                      <a:r>
                        <a:rPr lang="en-US" sz="1600" dirty="0">
                          <a:effectLst/>
                          <a:latin typeface="+mn-lt"/>
                          <a:cs typeface="Times New Roman" panose="02020603050405020304" pitchFamily="18" charset="0"/>
                        </a:rPr>
                        <a:t>coarse</a:t>
                      </a:r>
                      <a:r>
                        <a:rPr lang="en-US" sz="1600" spc="-5" dirty="0">
                          <a:effectLst/>
                          <a:latin typeface="+mn-lt"/>
                          <a:cs typeface="Times New Roman" panose="02020603050405020304" pitchFamily="18" charset="0"/>
                        </a:rPr>
                        <a:t> </a:t>
                      </a:r>
                      <a:r>
                        <a:rPr lang="en-US" sz="1600" dirty="0">
                          <a:effectLst/>
                          <a:latin typeface="+mn-lt"/>
                          <a:cs typeface="Times New Roman" panose="02020603050405020304" pitchFamily="18" charset="0"/>
                        </a:rPr>
                        <a:t>aggregate</a:t>
                      </a:r>
                      <a:r>
                        <a:rPr lang="en-US" sz="1600" spc="-10" dirty="0">
                          <a:effectLst/>
                          <a:latin typeface="+mn-lt"/>
                          <a:cs typeface="Times New Roman" panose="02020603050405020304" pitchFamily="18" charset="0"/>
                        </a:rPr>
                        <a:t> </a:t>
                      </a:r>
                      <a:r>
                        <a:rPr lang="en-US" sz="1600" dirty="0">
                          <a:effectLst/>
                          <a:latin typeface="+mn-lt"/>
                          <a:cs typeface="Times New Roman" panose="02020603050405020304" pitchFamily="18" charset="0"/>
                        </a:rPr>
                        <a:t>belongs:</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r>
                        <a:rPr lang="en-US" sz="1600" dirty="0">
                          <a:effectLst/>
                          <a:latin typeface="+mn-lt"/>
                          <a:cs typeface="Times New Roman" panose="02020603050405020304" pitchFamily="18" charset="0"/>
                        </a:rPr>
                        <a:t> Well Graded</a:t>
                      </a:r>
                      <a:endParaRPr lang="en-IN" sz="1600" dirty="0">
                        <a:effectLst/>
                        <a:latin typeface="+mn-lt"/>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IN"/>
                    </a:p>
                  </a:txBody>
                  <a:tcPr/>
                </a:tc>
                <a:extLst>
                  <a:ext uri="{0D108BD9-81ED-4DB2-BD59-A6C34878D82A}">
                    <a16:rowId xmlns:a16="http://schemas.microsoft.com/office/drawing/2014/main" val="3756826583"/>
                  </a:ext>
                </a:extLst>
              </a:tr>
            </a:tbl>
          </a:graphicData>
        </a:graphic>
      </p:graphicFrame>
    </p:spTree>
    <p:extLst>
      <p:ext uri="{BB962C8B-B14F-4D97-AF65-F5344CB8AC3E}">
        <p14:creationId xmlns:p14="http://schemas.microsoft.com/office/powerpoint/2010/main" val="43211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54C1AB8-DA7F-099F-D6C6-A0F51807DF16}"/>
              </a:ext>
            </a:extLst>
          </p:cNvPr>
          <p:cNvGraphicFramePr>
            <a:graphicFrameLocks noGrp="1"/>
          </p:cNvGraphicFramePr>
          <p:nvPr>
            <p:extLst>
              <p:ext uri="{D42A27DB-BD31-4B8C-83A1-F6EECF244321}">
                <p14:modId xmlns:p14="http://schemas.microsoft.com/office/powerpoint/2010/main" val="1598571710"/>
              </p:ext>
            </p:extLst>
          </p:nvPr>
        </p:nvGraphicFramePr>
        <p:xfrm>
          <a:off x="1270635" y="2163115"/>
          <a:ext cx="10429875" cy="3996744"/>
        </p:xfrm>
        <a:graphic>
          <a:graphicData uri="http://schemas.openxmlformats.org/drawingml/2006/table">
            <a:tbl>
              <a:tblPr firstRow="1" firstCol="1" lastRow="1" lastCol="1" bandRow="1" bandCol="1">
                <a:tableStyleId>{5940675A-B579-460E-94D1-54222C63F5DA}</a:tableStyleId>
              </a:tblPr>
              <a:tblGrid>
                <a:gridCol w="1789640">
                  <a:extLst>
                    <a:ext uri="{9D8B030D-6E8A-4147-A177-3AD203B41FA5}">
                      <a16:colId xmlns:a16="http://schemas.microsoft.com/office/drawing/2014/main" val="3769946330"/>
                    </a:ext>
                  </a:extLst>
                </a:gridCol>
                <a:gridCol w="2584317">
                  <a:extLst>
                    <a:ext uri="{9D8B030D-6E8A-4147-A177-3AD203B41FA5}">
                      <a16:colId xmlns:a16="http://schemas.microsoft.com/office/drawing/2014/main" val="1547340026"/>
                    </a:ext>
                  </a:extLst>
                </a:gridCol>
                <a:gridCol w="2691998">
                  <a:extLst>
                    <a:ext uri="{9D8B030D-6E8A-4147-A177-3AD203B41FA5}">
                      <a16:colId xmlns:a16="http://schemas.microsoft.com/office/drawing/2014/main" val="3989690677"/>
                    </a:ext>
                  </a:extLst>
                </a:gridCol>
                <a:gridCol w="1978080">
                  <a:extLst>
                    <a:ext uri="{9D8B030D-6E8A-4147-A177-3AD203B41FA5}">
                      <a16:colId xmlns:a16="http://schemas.microsoft.com/office/drawing/2014/main" val="3942129164"/>
                    </a:ext>
                  </a:extLst>
                </a:gridCol>
                <a:gridCol w="1385840">
                  <a:extLst>
                    <a:ext uri="{9D8B030D-6E8A-4147-A177-3AD203B41FA5}">
                      <a16:colId xmlns:a16="http://schemas.microsoft.com/office/drawing/2014/main" val="610857731"/>
                    </a:ext>
                  </a:extLst>
                </a:gridCol>
              </a:tblGrid>
              <a:tr h="935085">
                <a:tc>
                  <a:txBody>
                    <a:bodyPr/>
                    <a:lstStyle/>
                    <a:p>
                      <a:pPr algn="ctr">
                        <a:lnSpc>
                          <a:spcPct val="150000"/>
                        </a:lnSpc>
                        <a:spcAft>
                          <a:spcPts val="200"/>
                        </a:spcAft>
                      </a:pPr>
                      <a:r>
                        <a:rPr lang="en-US" sz="2000">
                          <a:effectLst/>
                          <a:latin typeface="+mn-lt"/>
                          <a:cs typeface="Times New Roman" panose="02020603050405020304" pitchFamily="18" charset="0"/>
                        </a:rPr>
                        <a:t> </a:t>
                      </a:r>
                      <a:endParaRPr lang="en-IN" sz="2000">
                        <a:effectLst/>
                        <a:latin typeface="+mn-lt"/>
                        <a:cs typeface="Times New Roman" panose="02020603050405020304" pitchFamily="18" charset="0"/>
                      </a:endParaRPr>
                    </a:p>
                    <a:p>
                      <a:pPr algn="ctr">
                        <a:lnSpc>
                          <a:spcPct val="150000"/>
                        </a:lnSpc>
                        <a:spcAft>
                          <a:spcPts val="200"/>
                        </a:spcAft>
                      </a:pPr>
                      <a:r>
                        <a:rPr lang="en-US" sz="2000">
                          <a:effectLst/>
                          <a:latin typeface="+mn-lt"/>
                          <a:cs typeface="Times New Roman" panose="02020603050405020304" pitchFamily="18" charset="0"/>
                        </a:rPr>
                        <a:t>TRIAL</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IN" sz="2000" dirty="0">
                          <a:effectLst/>
                          <a:latin typeface="+mn-lt"/>
                          <a:cs typeface="Times New Roman" panose="02020603050405020304" pitchFamily="18" charset="0"/>
                        </a:rPr>
                        <a:t>Wt. of Saturated Sample in grams </a:t>
                      </a:r>
                    </a:p>
                    <a:p>
                      <a:pPr algn="ctr">
                        <a:lnSpc>
                          <a:spcPct val="150000"/>
                        </a:lnSpc>
                        <a:spcAft>
                          <a:spcPts val="200"/>
                        </a:spcAft>
                      </a:pPr>
                      <a:r>
                        <a:rPr lang="en-IN" sz="2000" dirty="0">
                          <a:effectLst/>
                          <a:latin typeface="+mn-lt"/>
                          <a:cs typeface="Times New Roman" panose="02020603050405020304" pitchFamily="18" charset="0"/>
                        </a:rPr>
                        <a:t>A</a:t>
                      </a:r>
                      <a:endParaRPr lang="en-IN" sz="2000" dirty="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IN" sz="2000" dirty="0">
                          <a:effectLst/>
                          <a:latin typeface="+mn-lt"/>
                          <a:cs typeface="Times New Roman" panose="02020603050405020304" pitchFamily="18" charset="0"/>
                        </a:rPr>
                        <a:t>Wt. of Oven Dried Sample in grams</a:t>
                      </a:r>
                    </a:p>
                    <a:p>
                      <a:pPr algn="ctr">
                        <a:lnSpc>
                          <a:spcPct val="150000"/>
                        </a:lnSpc>
                        <a:spcAft>
                          <a:spcPts val="200"/>
                        </a:spcAft>
                      </a:pPr>
                      <a:r>
                        <a:rPr lang="en-IN" sz="2000" dirty="0">
                          <a:effectLst/>
                          <a:latin typeface="+mn-lt"/>
                          <a:cs typeface="Times New Roman" panose="02020603050405020304" pitchFamily="18" charset="0"/>
                        </a:rPr>
                        <a:t>B</a:t>
                      </a:r>
                      <a:endParaRPr lang="en-IN" sz="2000" dirty="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IN" sz="2000">
                          <a:effectLst/>
                          <a:latin typeface="+mn-lt"/>
                          <a:cs typeface="Times New Roman" panose="02020603050405020304" pitchFamily="18" charset="0"/>
                        </a:rPr>
                        <a:t>%age of water </a:t>
                      </a:r>
                    </a:p>
                    <a:p>
                      <a:pPr algn="ctr">
                        <a:lnSpc>
                          <a:spcPct val="150000"/>
                        </a:lnSpc>
                        <a:spcAft>
                          <a:spcPts val="200"/>
                        </a:spcAft>
                      </a:pPr>
                      <a:r>
                        <a:rPr lang="en-IN" sz="2000">
                          <a:effectLst/>
                          <a:latin typeface="+mn-lt"/>
                          <a:cs typeface="Times New Roman" panose="02020603050405020304" pitchFamily="18" charset="0"/>
                        </a:rPr>
                        <a:t>absorption</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extLst>
                  <a:ext uri="{0D108BD9-81ED-4DB2-BD59-A6C34878D82A}">
                    <a16:rowId xmlns:a16="http://schemas.microsoft.com/office/drawing/2014/main" val="1743657787"/>
                  </a:ext>
                </a:extLst>
              </a:tr>
              <a:tr h="886863">
                <a:tc>
                  <a:txBody>
                    <a:bodyPr/>
                    <a:lstStyle/>
                    <a:p>
                      <a:pPr algn="ctr">
                        <a:lnSpc>
                          <a:spcPct val="150000"/>
                        </a:lnSpc>
                        <a:spcAft>
                          <a:spcPts val="200"/>
                        </a:spcAft>
                      </a:pPr>
                      <a:r>
                        <a:rPr lang="en-US" sz="2000">
                          <a:effectLst/>
                          <a:latin typeface="+mn-lt"/>
                          <a:cs typeface="Times New Roman" panose="02020603050405020304" pitchFamily="18" charset="0"/>
                        </a:rPr>
                        <a:t>1.</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1080</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dirty="0">
                          <a:effectLst/>
                          <a:latin typeface="+mn-lt"/>
                          <a:cs typeface="Times New Roman" panose="02020603050405020304" pitchFamily="18" charset="0"/>
                        </a:rPr>
                        <a:t>1010.2</a:t>
                      </a:r>
                      <a:endParaRPr lang="en-IN" sz="2000" dirty="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6.91</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rowSpan="3">
                  <a:txBody>
                    <a:bodyPr/>
                    <a:lstStyle/>
                    <a:p>
                      <a:pPr algn="ctr">
                        <a:lnSpc>
                          <a:spcPct val="150000"/>
                        </a:lnSpc>
                        <a:spcAft>
                          <a:spcPts val="200"/>
                        </a:spcAft>
                      </a:pPr>
                      <a:r>
                        <a:rPr lang="en-US" sz="2000">
                          <a:effectLst/>
                          <a:latin typeface="+mn-lt"/>
                          <a:cs typeface="Times New Roman" panose="02020603050405020304" pitchFamily="18" charset="0"/>
                        </a:rPr>
                        <a:t>4.04</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extLst>
                  <a:ext uri="{0D108BD9-81ED-4DB2-BD59-A6C34878D82A}">
                    <a16:rowId xmlns:a16="http://schemas.microsoft.com/office/drawing/2014/main" val="3636717720"/>
                  </a:ext>
                </a:extLst>
              </a:tr>
              <a:tr h="880657">
                <a:tc>
                  <a:txBody>
                    <a:bodyPr/>
                    <a:lstStyle/>
                    <a:p>
                      <a:pPr algn="ctr">
                        <a:lnSpc>
                          <a:spcPct val="150000"/>
                        </a:lnSpc>
                        <a:spcAft>
                          <a:spcPts val="200"/>
                        </a:spcAft>
                      </a:pPr>
                      <a:r>
                        <a:rPr lang="en-US" sz="2000">
                          <a:effectLst/>
                          <a:latin typeface="+mn-lt"/>
                          <a:cs typeface="Times New Roman" panose="02020603050405020304" pitchFamily="18" charset="0"/>
                        </a:rPr>
                        <a:t>2.</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1072.9</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1054.6</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1.73</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vMerge="1">
                  <a:txBody>
                    <a:bodyPr/>
                    <a:lstStyle/>
                    <a:p>
                      <a:endParaRPr lang="en-IN"/>
                    </a:p>
                  </a:txBody>
                  <a:tcPr/>
                </a:tc>
                <a:extLst>
                  <a:ext uri="{0D108BD9-81ED-4DB2-BD59-A6C34878D82A}">
                    <a16:rowId xmlns:a16="http://schemas.microsoft.com/office/drawing/2014/main" val="1961898956"/>
                  </a:ext>
                </a:extLst>
              </a:tr>
              <a:tr h="878795">
                <a:tc>
                  <a:txBody>
                    <a:bodyPr/>
                    <a:lstStyle/>
                    <a:p>
                      <a:pPr algn="ctr">
                        <a:lnSpc>
                          <a:spcPct val="150000"/>
                        </a:lnSpc>
                        <a:spcAft>
                          <a:spcPts val="200"/>
                        </a:spcAft>
                      </a:pPr>
                      <a:r>
                        <a:rPr lang="en-US" sz="2000">
                          <a:effectLst/>
                          <a:latin typeface="+mn-lt"/>
                          <a:cs typeface="Times New Roman" panose="02020603050405020304" pitchFamily="18" charset="0"/>
                        </a:rPr>
                        <a:t>3.</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1036.4</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a:effectLst/>
                          <a:latin typeface="+mn-lt"/>
                          <a:cs typeface="Times New Roman" panose="02020603050405020304" pitchFamily="18" charset="0"/>
                        </a:rPr>
                        <a:t>1001.5</a:t>
                      </a:r>
                      <a:endParaRPr lang="en-IN" sz="2000">
                        <a:effectLst/>
                        <a:latin typeface="+mn-lt"/>
                        <a:ea typeface="Calibri" panose="020F0502020204030204" pitchFamily="34" charset="0"/>
                        <a:cs typeface="Times New Roman" panose="02020603050405020304" pitchFamily="18" charset="0"/>
                      </a:endParaRPr>
                    </a:p>
                  </a:txBody>
                  <a:tcPr marL="9309" marR="9309" marT="9309" marB="0" anchor="ctr"/>
                </a:tc>
                <a:tc>
                  <a:txBody>
                    <a:bodyPr/>
                    <a:lstStyle/>
                    <a:p>
                      <a:pPr algn="ctr">
                        <a:lnSpc>
                          <a:spcPct val="150000"/>
                        </a:lnSpc>
                        <a:spcAft>
                          <a:spcPts val="200"/>
                        </a:spcAft>
                      </a:pPr>
                      <a:r>
                        <a:rPr lang="en-US" sz="2000" dirty="0">
                          <a:effectLst/>
                          <a:latin typeface="+mn-lt"/>
                          <a:cs typeface="Times New Roman" panose="02020603050405020304" pitchFamily="18" charset="0"/>
                        </a:rPr>
                        <a:t>3.48</a:t>
                      </a:r>
                      <a:endParaRPr lang="en-IN" sz="2000" dirty="0">
                        <a:effectLst/>
                        <a:latin typeface="+mn-lt"/>
                        <a:ea typeface="Calibri" panose="020F0502020204030204" pitchFamily="34" charset="0"/>
                        <a:cs typeface="Times New Roman" panose="02020603050405020304" pitchFamily="18" charset="0"/>
                      </a:endParaRPr>
                    </a:p>
                  </a:txBody>
                  <a:tcPr marL="9309" marR="9309" marT="9309" marB="0" anchor="ctr"/>
                </a:tc>
                <a:tc vMerge="1">
                  <a:txBody>
                    <a:bodyPr/>
                    <a:lstStyle/>
                    <a:p>
                      <a:endParaRPr lang="en-IN"/>
                    </a:p>
                  </a:txBody>
                  <a:tcPr/>
                </a:tc>
                <a:extLst>
                  <a:ext uri="{0D108BD9-81ED-4DB2-BD59-A6C34878D82A}">
                    <a16:rowId xmlns:a16="http://schemas.microsoft.com/office/drawing/2014/main" val="1478190098"/>
                  </a:ext>
                </a:extLst>
              </a:tr>
            </a:tbl>
          </a:graphicData>
        </a:graphic>
      </p:graphicFrame>
      <p:sp>
        <p:nvSpPr>
          <p:cNvPr id="7" name="TextBox 6">
            <a:extLst>
              <a:ext uri="{FF2B5EF4-FFF2-40B4-BE49-F238E27FC236}">
                <a16:creationId xmlns:a16="http://schemas.microsoft.com/office/drawing/2014/main" id="{13768EFD-ACBA-0C98-088C-CBD8BCC77783}"/>
              </a:ext>
            </a:extLst>
          </p:cNvPr>
          <p:cNvSpPr txBox="1"/>
          <p:nvPr/>
        </p:nvSpPr>
        <p:spPr>
          <a:xfrm>
            <a:off x="748664" y="158234"/>
            <a:ext cx="7587615" cy="769441"/>
          </a:xfrm>
          <a:prstGeom prst="rect">
            <a:avLst/>
          </a:prstGeom>
          <a:noFill/>
        </p:spPr>
        <p:txBody>
          <a:bodyPr wrap="square">
            <a:spAutoFit/>
          </a:bodyPr>
          <a:lstStyle/>
          <a:p>
            <a:r>
              <a:rPr lang="en-IN" sz="4400" b="1" dirty="0">
                <a:solidFill>
                  <a:schemeClr val="tx2"/>
                </a:solidFill>
                <a:effectLst/>
                <a:latin typeface="+mj-lt"/>
                <a:ea typeface="Times New Roman" panose="02020603050405020304" pitchFamily="18" charset="0"/>
              </a:rPr>
              <a:t>WATER ABSORPTION TEST</a:t>
            </a:r>
            <a:endParaRPr lang="en-IN" sz="4400" dirty="0">
              <a:solidFill>
                <a:schemeClr val="tx2"/>
              </a:solidFill>
              <a:latin typeface="+mj-lt"/>
            </a:endParaRPr>
          </a:p>
        </p:txBody>
      </p:sp>
      <p:sp>
        <p:nvSpPr>
          <p:cNvPr id="9" name="TextBox 8">
            <a:extLst>
              <a:ext uri="{FF2B5EF4-FFF2-40B4-BE49-F238E27FC236}">
                <a16:creationId xmlns:a16="http://schemas.microsoft.com/office/drawing/2014/main" id="{5A35FACF-BB13-204C-5031-19B852638E98}"/>
              </a:ext>
            </a:extLst>
          </p:cNvPr>
          <p:cNvSpPr txBox="1"/>
          <p:nvPr/>
        </p:nvSpPr>
        <p:spPr>
          <a:xfrm>
            <a:off x="3627120" y="1321141"/>
            <a:ext cx="6096000" cy="400110"/>
          </a:xfrm>
          <a:prstGeom prst="rect">
            <a:avLst/>
          </a:prstGeom>
          <a:noFill/>
        </p:spPr>
        <p:txBody>
          <a:bodyPr wrap="square">
            <a:spAutoFit/>
          </a:bodyPr>
          <a:lstStyle/>
          <a:p>
            <a:r>
              <a:rPr lang="en-IN" sz="2000" b="1" dirty="0">
                <a:solidFill>
                  <a:schemeClr val="tx2"/>
                </a:solidFill>
                <a:effectLst/>
                <a:latin typeface="+mj-lt"/>
                <a:ea typeface="Times New Roman" panose="02020603050405020304" pitchFamily="18" charset="0"/>
              </a:rPr>
              <a:t>Water absorption = [(A – B)/B] x 100%.</a:t>
            </a:r>
            <a:endParaRPr lang="en-IN" sz="2000" dirty="0">
              <a:solidFill>
                <a:schemeClr val="tx2"/>
              </a:solidFill>
              <a:latin typeface="+mj-lt"/>
            </a:endParaRPr>
          </a:p>
        </p:txBody>
      </p:sp>
    </p:spTree>
    <p:extLst>
      <p:ext uri="{BB962C8B-B14F-4D97-AF65-F5344CB8AC3E}">
        <p14:creationId xmlns:p14="http://schemas.microsoft.com/office/powerpoint/2010/main" val="2364672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E621FEF-08CC-015B-BDFE-4957A0759E8B}"/>
              </a:ext>
            </a:extLst>
          </p:cNvPr>
          <p:cNvGraphicFramePr>
            <a:graphicFrameLocks noGrp="1"/>
          </p:cNvGraphicFramePr>
          <p:nvPr>
            <p:extLst>
              <p:ext uri="{D42A27DB-BD31-4B8C-83A1-F6EECF244321}">
                <p14:modId xmlns:p14="http://schemas.microsoft.com/office/powerpoint/2010/main" val="3033287162"/>
              </p:ext>
            </p:extLst>
          </p:nvPr>
        </p:nvGraphicFramePr>
        <p:xfrm>
          <a:off x="1323975" y="1489958"/>
          <a:ext cx="9544050" cy="4502680"/>
        </p:xfrm>
        <a:graphic>
          <a:graphicData uri="http://schemas.openxmlformats.org/drawingml/2006/table">
            <a:tbl>
              <a:tblPr firstRow="1" bandRow="1">
                <a:tableStyleId>{5940675A-B579-460E-94D1-54222C63F5DA}</a:tableStyleId>
              </a:tblPr>
              <a:tblGrid>
                <a:gridCol w="700807">
                  <a:extLst>
                    <a:ext uri="{9D8B030D-6E8A-4147-A177-3AD203B41FA5}">
                      <a16:colId xmlns:a16="http://schemas.microsoft.com/office/drawing/2014/main" val="4091429340"/>
                    </a:ext>
                  </a:extLst>
                </a:gridCol>
                <a:gridCol w="4328575">
                  <a:extLst>
                    <a:ext uri="{9D8B030D-6E8A-4147-A177-3AD203B41FA5}">
                      <a16:colId xmlns:a16="http://schemas.microsoft.com/office/drawing/2014/main" val="2235369004"/>
                    </a:ext>
                  </a:extLst>
                </a:gridCol>
                <a:gridCol w="1498620">
                  <a:extLst>
                    <a:ext uri="{9D8B030D-6E8A-4147-A177-3AD203B41FA5}">
                      <a16:colId xmlns:a16="http://schemas.microsoft.com/office/drawing/2014/main" val="1427106129"/>
                    </a:ext>
                  </a:extLst>
                </a:gridCol>
                <a:gridCol w="1512478">
                  <a:extLst>
                    <a:ext uri="{9D8B030D-6E8A-4147-A177-3AD203B41FA5}">
                      <a16:colId xmlns:a16="http://schemas.microsoft.com/office/drawing/2014/main" val="80352100"/>
                    </a:ext>
                  </a:extLst>
                </a:gridCol>
                <a:gridCol w="1503570">
                  <a:extLst>
                    <a:ext uri="{9D8B030D-6E8A-4147-A177-3AD203B41FA5}">
                      <a16:colId xmlns:a16="http://schemas.microsoft.com/office/drawing/2014/main" val="3673134420"/>
                    </a:ext>
                  </a:extLst>
                </a:gridCol>
              </a:tblGrid>
              <a:tr h="716280">
                <a:tc>
                  <a:txBody>
                    <a:bodyPr/>
                    <a:lstStyle/>
                    <a:p>
                      <a:pPr algn="just">
                        <a:lnSpc>
                          <a:spcPct val="150000"/>
                        </a:lnSpc>
                        <a:spcAft>
                          <a:spcPts val="200"/>
                        </a:spcAft>
                      </a:pPr>
                      <a:r>
                        <a:rPr lang="en-IN" sz="2000">
                          <a:effectLst/>
                          <a:latin typeface="+mn-lt"/>
                          <a:cs typeface="Times New Roman" panose="02020603050405020304" pitchFamily="18" charset="0"/>
                        </a:rPr>
                        <a:t>S.</a:t>
                      </a:r>
                    </a:p>
                    <a:p>
                      <a:pPr algn="just">
                        <a:lnSpc>
                          <a:spcPct val="150000"/>
                        </a:lnSpc>
                        <a:spcAft>
                          <a:spcPts val="200"/>
                        </a:spcAft>
                      </a:pPr>
                      <a:r>
                        <a:rPr lang="en-IN" sz="2000">
                          <a:effectLst/>
                          <a:latin typeface="+mn-lt"/>
                          <a:cs typeface="Times New Roman" panose="02020603050405020304" pitchFamily="18" charset="0"/>
                        </a:rPr>
                        <a:t>NO</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DESCRIPTION</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TRIAL 1 </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TRIAL 2 </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TRIAL 3</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extLst>
                  <a:ext uri="{0D108BD9-81ED-4DB2-BD59-A6C34878D82A}">
                    <a16:rowId xmlns:a16="http://schemas.microsoft.com/office/drawing/2014/main" val="2052266406"/>
                  </a:ext>
                </a:extLst>
              </a:tr>
              <a:tr h="716280">
                <a:tc>
                  <a:txBody>
                    <a:bodyPr/>
                    <a:lstStyle/>
                    <a:p>
                      <a:pPr algn="just">
                        <a:lnSpc>
                          <a:spcPct val="150000"/>
                        </a:lnSpc>
                        <a:spcAft>
                          <a:spcPts val="200"/>
                        </a:spcAft>
                      </a:pPr>
                      <a:r>
                        <a:rPr lang="en-IN" sz="2000">
                          <a:effectLst/>
                          <a:latin typeface="+mn-lt"/>
                          <a:cs typeface="Times New Roman" panose="02020603050405020304" pitchFamily="18" charset="0"/>
                        </a:rPr>
                        <a:t>1.</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Total weight of aggregate sample filling the cylinder (W</a:t>
                      </a:r>
                      <a:r>
                        <a:rPr lang="en-IN" sz="2000" baseline="-25000">
                          <a:effectLst/>
                          <a:latin typeface="+mn-lt"/>
                          <a:cs typeface="Times New Roman" panose="02020603050405020304" pitchFamily="18" charset="0"/>
                        </a:rPr>
                        <a:t>1</a:t>
                      </a:r>
                      <a:r>
                        <a:rPr lang="en-IN" sz="2000">
                          <a:effectLst/>
                          <a:latin typeface="+mn-lt"/>
                          <a:cs typeface="Times New Roman" panose="02020603050405020304" pitchFamily="18" charset="0"/>
                        </a:rPr>
                        <a:t> g)</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382</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dirty="0">
                          <a:effectLst/>
                          <a:latin typeface="+mn-lt"/>
                          <a:cs typeface="Times New Roman" panose="02020603050405020304" pitchFamily="18" charset="0"/>
                        </a:rPr>
                        <a:t>385</a:t>
                      </a:r>
                      <a:endParaRPr lang="en-IN" sz="2000" dirty="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381</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extLst>
                  <a:ext uri="{0D108BD9-81ED-4DB2-BD59-A6C34878D82A}">
                    <a16:rowId xmlns:a16="http://schemas.microsoft.com/office/drawing/2014/main" val="3774946975"/>
                  </a:ext>
                </a:extLst>
              </a:tr>
              <a:tr h="716280">
                <a:tc>
                  <a:txBody>
                    <a:bodyPr/>
                    <a:lstStyle/>
                    <a:p>
                      <a:pPr algn="just">
                        <a:lnSpc>
                          <a:spcPct val="150000"/>
                        </a:lnSpc>
                        <a:spcAft>
                          <a:spcPts val="200"/>
                        </a:spcAft>
                      </a:pPr>
                      <a:r>
                        <a:rPr lang="en-IN" sz="2000">
                          <a:effectLst/>
                          <a:latin typeface="+mn-lt"/>
                          <a:cs typeface="Times New Roman" panose="02020603050405020304" pitchFamily="18" charset="0"/>
                        </a:rPr>
                        <a:t>2.</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Weight of aggregate passing 2.36mm sieve after the test (W</a:t>
                      </a:r>
                      <a:r>
                        <a:rPr lang="en-IN" sz="2000" baseline="-25000">
                          <a:effectLst/>
                          <a:latin typeface="+mn-lt"/>
                          <a:cs typeface="Times New Roman" panose="02020603050405020304" pitchFamily="18" charset="0"/>
                        </a:rPr>
                        <a:t>2</a:t>
                      </a:r>
                      <a:r>
                        <a:rPr lang="en-IN" sz="2000">
                          <a:effectLst/>
                          <a:latin typeface="+mn-lt"/>
                          <a:cs typeface="Times New Roman" panose="02020603050405020304" pitchFamily="18" charset="0"/>
                        </a:rPr>
                        <a:t> g)</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79.6</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74.3</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82.7</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extLst>
                  <a:ext uri="{0D108BD9-81ED-4DB2-BD59-A6C34878D82A}">
                    <a16:rowId xmlns:a16="http://schemas.microsoft.com/office/drawing/2014/main" val="1987631087"/>
                  </a:ext>
                </a:extLst>
              </a:tr>
              <a:tr h="716280">
                <a:tc>
                  <a:txBody>
                    <a:bodyPr/>
                    <a:lstStyle/>
                    <a:p>
                      <a:pPr algn="just">
                        <a:lnSpc>
                          <a:spcPct val="150000"/>
                        </a:lnSpc>
                        <a:spcAft>
                          <a:spcPts val="200"/>
                        </a:spcAft>
                      </a:pPr>
                      <a:r>
                        <a:rPr lang="en-IN" sz="2000">
                          <a:effectLst/>
                          <a:latin typeface="+mn-lt"/>
                          <a:cs typeface="Times New Roman" panose="02020603050405020304" pitchFamily="18" charset="0"/>
                        </a:rPr>
                        <a:t>3.</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Aggregate Impact Value (w</a:t>
                      </a:r>
                      <a:r>
                        <a:rPr lang="en-IN" sz="2000" baseline="-25000">
                          <a:effectLst/>
                          <a:latin typeface="+mn-lt"/>
                          <a:cs typeface="Times New Roman" panose="02020603050405020304" pitchFamily="18" charset="0"/>
                        </a:rPr>
                        <a:t>2</a:t>
                      </a:r>
                      <a:r>
                        <a:rPr lang="en-IN" sz="2000">
                          <a:effectLst/>
                          <a:latin typeface="+mn-lt"/>
                          <a:cs typeface="Times New Roman" panose="02020603050405020304" pitchFamily="18" charset="0"/>
                        </a:rPr>
                        <a:t>/w</a:t>
                      </a:r>
                      <a:r>
                        <a:rPr lang="en-IN" sz="2000" baseline="-25000">
                          <a:effectLst/>
                          <a:latin typeface="+mn-lt"/>
                          <a:cs typeface="Times New Roman" panose="02020603050405020304" pitchFamily="18" charset="0"/>
                        </a:rPr>
                        <a:t>1</a:t>
                      </a:r>
                      <a:r>
                        <a:rPr lang="en-IN" sz="2000">
                          <a:effectLst/>
                          <a:latin typeface="+mn-lt"/>
                          <a:cs typeface="Times New Roman" panose="02020603050405020304" pitchFamily="18" charset="0"/>
                        </a:rPr>
                        <a:t>) x 100%</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20.83</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19.30</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US" sz="2000">
                          <a:effectLst/>
                          <a:latin typeface="+mn-lt"/>
                          <a:cs typeface="Times New Roman" panose="02020603050405020304" pitchFamily="18" charset="0"/>
                        </a:rPr>
                        <a:t>21.7</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extLst>
                  <a:ext uri="{0D108BD9-81ED-4DB2-BD59-A6C34878D82A}">
                    <a16:rowId xmlns:a16="http://schemas.microsoft.com/office/drawing/2014/main" val="3287506624"/>
                  </a:ext>
                </a:extLst>
              </a:tr>
              <a:tr h="716280">
                <a:tc>
                  <a:txBody>
                    <a:bodyPr/>
                    <a:lstStyle/>
                    <a:p>
                      <a:pPr algn="just">
                        <a:lnSpc>
                          <a:spcPct val="150000"/>
                        </a:lnSpc>
                        <a:spcAft>
                          <a:spcPts val="200"/>
                        </a:spcAft>
                      </a:pPr>
                      <a:r>
                        <a:rPr lang="en-IN" sz="2000">
                          <a:effectLst/>
                          <a:latin typeface="+mn-lt"/>
                          <a:cs typeface="Times New Roman" panose="02020603050405020304" pitchFamily="18" charset="0"/>
                        </a:rPr>
                        <a:t>4.</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a:txBody>
                    <a:bodyPr/>
                    <a:lstStyle/>
                    <a:p>
                      <a:pPr algn="just">
                        <a:lnSpc>
                          <a:spcPct val="150000"/>
                        </a:lnSpc>
                        <a:spcAft>
                          <a:spcPts val="200"/>
                        </a:spcAft>
                      </a:pPr>
                      <a:r>
                        <a:rPr lang="en-IN" sz="2000">
                          <a:effectLst/>
                          <a:latin typeface="+mn-lt"/>
                          <a:cs typeface="Times New Roman" panose="02020603050405020304" pitchFamily="18" charset="0"/>
                        </a:rPr>
                        <a:t>Average Impact Value%</a:t>
                      </a:r>
                      <a:endParaRPr lang="en-IN" sz="2000">
                        <a:effectLst/>
                        <a:latin typeface="+mn-lt"/>
                        <a:ea typeface="Calibri" panose="020F0502020204030204" pitchFamily="34" charset="0"/>
                        <a:cs typeface="Times New Roman" panose="02020603050405020304" pitchFamily="18" charset="0"/>
                      </a:endParaRPr>
                    </a:p>
                  </a:txBody>
                  <a:tcPr marL="81731" marR="81731" marT="40865" marB="40865" anchor="ctr"/>
                </a:tc>
                <a:tc gridSpan="3">
                  <a:txBody>
                    <a:bodyPr/>
                    <a:lstStyle/>
                    <a:p>
                      <a:pPr algn="just">
                        <a:lnSpc>
                          <a:spcPct val="150000"/>
                        </a:lnSpc>
                        <a:spcAft>
                          <a:spcPts val="200"/>
                        </a:spcAft>
                      </a:pPr>
                      <a:r>
                        <a:rPr lang="en-US" sz="2000" dirty="0">
                          <a:effectLst/>
                          <a:latin typeface="+mn-lt"/>
                          <a:cs typeface="Times New Roman" panose="02020603050405020304" pitchFamily="18" charset="0"/>
                        </a:rPr>
                        <a:t>20.61</a:t>
                      </a:r>
                      <a:endParaRPr lang="en-IN" sz="2000" dirty="0">
                        <a:effectLst/>
                        <a:latin typeface="+mn-lt"/>
                        <a:ea typeface="Calibri" panose="020F0502020204030204" pitchFamily="34" charset="0"/>
                        <a:cs typeface="Times New Roman" panose="02020603050405020304" pitchFamily="18" charset="0"/>
                      </a:endParaRPr>
                    </a:p>
                  </a:txBody>
                  <a:tcPr marL="81731" marR="81731" marT="40865" marB="40865"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92259483"/>
                  </a:ext>
                </a:extLst>
              </a:tr>
            </a:tbl>
          </a:graphicData>
        </a:graphic>
      </p:graphicFrame>
      <p:sp>
        <p:nvSpPr>
          <p:cNvPr id="6" name="TextBox 5">
            <a:extLst>
              <a:ext uri="{FF2B5EF4-FFF2-40B4-BE49-F238E27FC236}">
                <a16:creationId xmlns:a16="http://schemas.microsoft.com/office/drawing/2014/main" id="{764D35D1-6865-A105-675C-69ACDE9A5DE4}"/>
              </a:ext>
            </a:extLst>
          </p:cNvPr>
          <p:cNvSpPr txBox="1"/>
          <p:nvPr/>
        </p:nvSpPr>
        <p:spPr>
          <a:xfrm>
            <a:off x="695324" y="0"/>
            <a:ext cx="9987916" cy="769441"/>
          </a:xfrm>
          <a:prstGeom prst="rect">
            <a:avLst/>
          </a:prstGeom>
          <a:noFill/>
        </p:spPr>
        <p:txBody>
          <a:bodyPr wrap="square">
            <a:spAutoFit/>
          </a:bodyPr>
          <a:lstStyle/>
          <a:p>
            <a:r>
              <a:rPr lang="en-IN" sz="4400" b="1" dirty="0">
                <a:solidFill>
                  <a:schemeClr val="tx2"/>
                </a:solidFill>
                <a:effectLst/>
                <a:latin typeface="+mj-lt"/>
                <a:ea typeface="Times New Roman" panose="02020603050405020304" pitchFamily="18" charset="0"/>
              </a:rPr>
              <a:t>IMPACT TEST OF COARSE AGGREGATE</a:t>
            </a:r>
            <a:endParaRPr lang="en-IN" sz="4400" dirty="0">
              <a:solidFill>
                <a:schemeClr val="tx2"/>
              </a:solidFill>
              <a:latin typeface="+mj-lt"/>
            </a:endParaRPr>
          </a:p>
        </p:txBody>
      </p:sp>
    </p:spTree>
    <p:extLst>
      <p:ext uri="{BB962C8B-B14F-4D97-AF65-F5344CB8AC3E}">
        <p14:creationId xmlns:p14="http://schemas.microsoft.com/office/powerpoint/2010/main" val="127015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58ECA29-8809-4E1A-768C-C152219FEF2B}"/>
              </a:ext>
            </a:extLst>
          </p:cNvPr>
          <p:cNvGraphicFramePr>
            <a:graphicFrameLocks noGrp="1"/>
          </p:cNvGraphicFramePr>
          <p:nvPr>
            <p:extLst>
              <p:ext uri="{D42A27DB-BD31-4B8C-83A1-F6EECF244321}">
                <p14:modId xmlns:p14="http://schemas.microsoft.com/office/powerpoint/2010/main" val="956585609"/>
              </p:ext>
            </p:extLst>
          </p:nvPr>
        </p:nvGraphicFramePr>
        <p:xfrm>
          <a:off x="1337310" y="1220252"/>
          <a:ext cx="10172700" cy="5455720"/>
        </p:xfrm>
        <a:graphic>
          <a:graphicData uri="http://schemas.openxmlformats.org/drawingml/2006/table">
            <a:tbl>
              <a:tblPr firstRow="1" bandRow="1" bandCol="1">
                <a:tableStyleId>{5940675A-B579-460E-94D1-54222C63F5DA}</a:tableStyleId>
              </a:tblPr>
              <a:tblGrid>
                <a:gridCol w="751148">
                  <a:extLst>
                    <a:ext uri="{9D8B030D-6E8A-4147-A177-3AD203B41FA5}">
                      <a16:colId xmlns:a16="http://schemas.microsoft.com/office/drawing/2014/main" val="1815154568"/>
                    </a:ext>
                  </a:extLst>
                </a:gridCol>
                <a:gridCol w="2832382">
                  <a:extLst>
                    <a:ext uri="{9D8B030D-6E8A-4147-A177-3AD203B41FA5}">
                      <a16:colId xmlns:a16="http://schemas.microsoft.com/office/drawing/2014/main" val="578198992"/>
                    </a:ext>
                  </a:extLst>
                </a:gridCol>
                <a:gridCol w="2097081">
                  <a:extLst>
                    <a:ext uri="{9D8B030D-6E8A-4147-A177-3AD203B41FA5}">
                      <a16:colId xmlns:a16="http://schemas.microsoft.com/office/drawing/2014/main" val="1365458594"/>
                    </a:ext>
                  </a:extLst>
                </a:gridCol>
                <a:gridCol w="2418247">
                  <a:extLst>
                    <a:ext uri="{9D8B030D-6E8A-4147-A177-3AD203B41FA5}">
                      <a16:colId xmlns:a16="http://schemas.microsoft.com/office/drawing/2014/main" val="1043770868"/>
                    </a:ext>
                  </a:extLst>
                </a:gridCol>
                <a:gridCol w="2073842">
                  <a:extLst>
                    <a:ext uri="{9D8B030D-6E8A-4147-A177-3AD203B41FA5}">
                      <a16:colId xmlns:a16="http://schemas.microsoft.com/office/drawing/2014/main" val="710231198"/>
                    </a:ext>
                  </a:extLst>
                </a:gridCol>
              </a:tblGrid>
              <a:tr h="826574">
                <a:tc>
                  <a:txBody>
                    <a:bodyPr/>
                    <a:lstStyle/>
                    <a:p>
                      <a:pPr algn="just">
                        <a:lnSpc>
                          <a:spcPct val="150000"/>
                        </a:lnSpc>
                        <a:spcAft>
                          <a:spcPts val="200"/>
                        </a:spcAft>
                      </a:pPr>
                      <a:r>
                        <a:rPr lang="en-IN" sz="2000">
                          <a:effectLst/>
                          <a:latin typeface="+mn-lt"/>
                          <a:cs typeface="Times New Roman" panose="02020603050405020304" pitchFamily="18" charset="0"/>
                        </a:rPr>
                        <a:t>S.</a:t>
                      </a:r>
                    </a:p>
                    <a:p>
                      <a:pPr algn="just">
                        <a:lnSpc>
                          <a:spcPct val="150000"/>
                        </a:lnSpc>
                        <a:spcAft>
                          <a:spcPts val="200"/>
                        </a:spcAft>
                      </a:pPr>
                      <a:r>
                        <a:rPr lang="en-IN" sz="2000">
                          <a:effectLst/>
                          <a:latin typeface="+mn-lt"/>
                          <a:cs typeface="Times New Roman" panose="02020603050405020304" pitchFamily="18" charset="0"/>
                        </a:rPr>
                        <a:t>NO</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a:effectLst/>
                          <a:latin typeface="+mn-lt"/>
                          <a:cs typeface="Times New Roman" panose="02020603050405020304" pitchFamily="18" charset="0"/>
                        </a:rPr>
                        <a:t>TESTS TO BE CONDUCTED</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a:effectLst/>
                          <a:latin typeface="+mn-lt"/>
                          <a:cs typeface="Times New Roman" panose="02020603050405020304" pitchFamily="18" charset="0"/>
                        </a:rPr>
                        <a:t>OBTAINED LIMITS</a:t>
                      </a:r>
                      <a:endParaRPr lang="en-IN" sz="200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50000"/>
                        </a:lnSpc>
                        <a:spcAft>
                          <a:spcPts val="200"/>
                        </a:spcAft>
                      </a:pPr>
                      <a:r>
                        <a:rPr lang="en-IN" sz="2000" dirty="0">
                          <a:effectLst/>
                          <a:latin typeface="+mn-lt"/>
                          <a:cs typeface="Times New Roman" panose="02020603050405020304" pitchFamily="18" charset="0"/>
                        </a:rPr>
                        <a:t>PERMISSIBLE LIMITS</a:t>
                      </a:r>
                      <a:endParaRPr lang="en-IN" sz="2000" dirty="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a:effectLst/>
                          <a:latin typeface="+mn-lt"/>
                          <a:cs typeface="Times New Roman" panose="02020603050405020304" pitchFamily="18" charset="0"/>
                        </a:rPr>
                        <a:t>REFERRED CODE BOOKS</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extLst>
                  <a:ext uri="{0D108BD9-81ED-4DB2-BD59-A6C34878D82A}">
                    <a16:rowId xmlns:a16="http://schemas.microsoft.com/office/drawing/2014/main" val="2387087614"/>
                  </a:ext>
                </a:extLst>
              </a:tr>
              <a:tr h="811122">
                <a:tc>
                  <a:txBody>
                    <a:bodyPr/>
                    <a:lstStyle/>
                    <a:p>
                      <a:pPr algn="just">
                        <a:lnSpc>
                          <a:spcPct val="150000"/>
                        </a:lnSpc>
                        <a:spcAft>
                          <a:spcPts val="200"/>
                        </a:spcAft>
                      </a:pPr>
                      <a:r>
                        <a:rPr lang="en-IN" sz="2000">
                          <a:effectLst/>
                          <a:latin typeface="+mn-lt"/>
                          <a:cs typeface="Times New Roman" panose="02020603050405020304" pitchFamily="18" charset="0"/>
                        </a:rPr>
                        <a:t>1.</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a:effectLst/>
                          <a:latin typeface="+mn-lt"/>
                          <a:cs typeface="Times New Roman" panose="02020603050405020304" pitchFamily="18" charset="0"/>
                        </a:rPr>
                        <a:t>Determination of Calcium in the given water sample</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a:effectLst/>
                          <a:latin typeface="+mn-lt"/>
                          <a:cs typeface="Times New Roman" panose="02020603050405020304" pitchFamily="18" charset="0"/>
                        </a:rPr>
                        <a:t>72.156 mg/l</a:t>
                      </a:r>
                      <a:endParaRPr lang="en-IN" sz="200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50000"/>
                        </a:lnSpc>
                        <a:spcAft>
                          <a:spcPts val="200"/>
                        </a:spcAft>
                      </a:pPr>
                      <a:r>
                        <a:rPr lang="en-IN" sz="2000">
                          <a:effectLst/>
                          <a:latin typeface="+mn-lt"/>
                          <a:cs typeface="Times New Roman" panose="02020603050405020304" pitchFamily="18" charset="0"/>
                        </a:rPr>
                        <a:t>75mg/l</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dirty="0">
                          <a:effectLst/>
                          <a:latin typeface="+mn-lt"/>
                          <a:cs typeface="Times New Roman" panose="02020603050405020304" pitchFamily="18" charset="0"/>
                        </a:rPr>
                        <a:t>IS3025 (PART 23)</a:t>
                      </a:r>
                      <a:endParaRPr lang="en-IN" sz="2000" dirty="0">
                        <a:effectLst/>
                        <a:latin typeface="+mn-lt"/>
                        <a:ea typeface="Calibri" panose="020F0502020204030204" pitchFamily="34" charset="0"/>
                        <a:cs typeface="Times New Roman" panose="02020603050405020304" pitchFamily="18" charset="0"/>
                      </a:endParaRPr>
                    </a:p>
                  </a:txBody>
                  <a:tcPr marL="44665" marR="44665" marT="22332" marB="22332" anchor="ctr"/>
                </a:tc>
                <a:extLst>
                  <a:ext uri="{0D108BD9-81ED-4DB2-BD59-A6C34878D82A}">
                    <a16:rowId xmlns:a16="http://schemas.microsoft.com/office/drawing/2014/main" val="1613036791"/>
                  </a:ext>
                </a:extLst>
              </a:tr>
              <a:tr h="1200516">
                <a:tc>
                  <a:txBody>
                    <a:bodyPr/>
                    <a:lstStyle/>
                    <a:p>
                      <a:pPr algn="just">
                        <a:lnSpc>
                          <a:spcPct val="150000"/>
                        </a:lnSpc>
                        <a:spcAft>
                          <a:spcPts val="200"/>
                        </a:spcAft>
                      </a:pPr>
                      <a:r>
                        <a:rPr lang="en-IN" sz="2000">
                          <a:effectLst/>
                          <a:latin typeface="+mn-lt"/>
                          <a:cs typeface="Times New Roman" panose="02020603050405020304" pitchFamily="18" charset="0"/>
                        </a:rPr>
                        <a:t>2.</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a:effectLst/>
                          <a:latin typeface="+mn-lt"/>
                          <a:cs typeface="Times New Roman" panose="02020603050405020304" pitchFamily="18" charset="0"/>
                        </a:rPr>
                        <a:t>Determination of Ammonia Nitrogen in the given water sample</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dirty="0">
                          <a:effectLst/>
                          <a:latin typeface="+mn-lt"/>
                          <a:cs typeface="Times New Roman" panose="02020603050405020304" pitchFamily="18" charset="0"/>
                        </a:rPr>
                        <a:t>11.3 mg/l</a:t>
                      </a:r>
                      <a:endParaRPr lang="en-IN" sz="20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50000"/>
                        </a:lnSpc>
                        <a:spcAft>
                          <a:spcPts val="200"/>
                        </a:spcAft>
                      </a:pPr>
                      <a:r>
                        <a:rPr lang="en-IN" sz="2000">
                          <a:effectLst/>
                          <a:latin typeface="+mn-lt"/>
                          <a:cs typeface="Times New Roman" panose="02020603050405020304" pitchFamily="18" charset="0"/>
                        </a:rPr>
                        <a:t>12mg/l</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a:effectLst/>
                          <a:latin typeface="+mn-lt"/>
                          <a:cs typeface="Times New Roman" panose="02020603050405020304" pitchFamily="18" charset="0"/>
                        </a:rPr>
                        <a:t>IS10500</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extLst>
                  <a:ext uri="{0D108BD9-81ED-4DB2-BD59-A6C34878D82A}">
                    <a16:rowId xmlns:a16="http://schemas.microsoft.com/office/drawing/2014/main" val="2299984850"/>
                  </a:ext>
                </a:extLst>
              </a:tr>
              <a:tr h="811122">
                <a:tc>
                  <a:txBody>
                    <a:bodyPr/>
                    <a:lstStyle/>
                    <a:p>
                      <a:pPr algn="just">
                        <a:lnSpc>
                          <a:spcPct val="150000"/>
                        </a:lnSpc>
                        <a:spcAft>
                          <a:spcPts val="200"/>
                        </a:spcAft>
                      </a:pPr>
                      <a:r>
                        <a:rPr lang="en-IN" sz="2000">
                          <a:effectLst/>
                          <a:latin typeface="+mn-lt"/>
                          <a:cs typeface="Times New Roman" panose="02020603050405020304" pitchFamily="18" charset="0"/>
                        </a:rPr>
                        <a:t>3.</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a:effectLst/>
                          <a:latin typeface="+mn-lt"/>
                          <a:cs typeface="Times New Roman" panose="02020603050405020304" pitchFamily="18" charset="0"/>
                        </a:rPr>
                        <a:t>Determination of Chloride in the given water sample</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a:effectLst/>
                          <a:latin typeface="+mn-lt"/>
                          <a:cs typeface="Times New Roman" panose="02020603050405020304" pitchFamily="18" charset="0"/>
                        </a:rPr>
                        <a:t>200mg/l</a:t>
                      </a:r>
                      <a:endParaRPr lang="en-IN" sz="200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50000"/>
                        </a:lnSpc>
                        <a:spcAft>
                          <a:spcPts val="200"/>
                        </a:spcAft>
                      </a:pPr>
                      <a:r>
                        <a:rPr lang="en-IN" sz="2000">
                          <a:effectLst/>
                          <a:latin typeface="+mn-lt"/>
                          <a:cs typeface="Times New Roman" panose="02020603050405020304" pitchFamily="18" charset="0"/>
                        </a:rPr>
                        <a:t>250mg/l</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a:effectLst/>
                          <a:latin typeface="+mn-lt"/>
                          <a:cs typeface="Times New Roman" panose="02020603050405020304" pitchFamily="18" charset="0"/>
                        </a:rPr>
                        <a:t>IS3025 (PART 32)</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extLst>
                  <a:ext uri="{0D108BD9-81ED-4DB2-BD59-A6C34878D82A}">
                    <a16:rowId xmlns:a16="http://schemas.microsoft.com/office/drawing/2014/main" val="2088897464"/>
                  </a:ext>
                </a:extLst>
              </a:tr>
              <a:tr h="811122">
                <a:tc>
                  <a:txBody>
                    <a:bodyPr/>
                    <a:lstStyle/>
                    <a:p>
                      <a:pPr algn="just">
                        <a:lnSpc>
                          <a:spcPct val="150000"/>
                        </a:lnSpc>
                        <a:spcAft>
                          <a:spcPts val="200"/>
                        </a:spcAft>
                      </a:pPr>
                      <a:r>
                        <a:rPr lang="en-IN" sz="2000">
                          <a:effectLst/>
                          <a:latin typeface="+mn-lt"/>
                          <a:cs typeface="Times New Roman" panose="02020603050405020304" pitchFamily="18" charset="0"/>
                        </a:rPr>
                        <a:t>4.</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a:effectLst/>
                          <a:latin typeface="+mn-lt"/>
                          <a:cs typeface="Times New Roman" panose="02020603050405020304" pitchFamily="18" charset="0"/>
                        </a:rPr>
                        <a:t>Determination of pH in the given water sample</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ctr">
                        <a:lnSpc>
                          <a:spcPct val="150000"/>
                        </a:lnSpc>
                        <a:spcAft>
                          <a:spcPts val="200"/>
                        </a:spcAft>
                      </a:pPr>
                      <a:r>
                        <a:rPr lang="en-IN" sz="2000">
                          <a:effectLst/>
                          <a:latin typeface="+mn-lt"/>
                          <a:cs typeface="Times New Roman" panose="02020603050405020304" pitchFamily="18" charset="0"/>
                        </a:rPr>
                        <a:t>7</a:t>
                      </a:r>
                      <a:endParaRPr lang="en-IN" sz="200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50000"/>
                        </a:lnSpc>
                        <a:spcAft>
                          <a:spcPts val="200"/>
                        </a:spcAft>
                      </a:pPr>
                      <a:r>
                        <a:rPr lang="en-IN" sz="2000">
                          <a:effectLst/>
                          <a:latin typeface="+mn-lt"/>
                          <a:cs typeface="Times New Roman" panose="02020603050405020304" pitchFamily="18" charset="0"/>
                        </a:rPr>
                        <a:t>6.5 – 8.5</a:t>
                      </a:r>
                      <a:endParaRPr lang="en-IN" sz="2000">
                        <a:effectLst/>
                        <a:latin typeface="+mn-lt"/>
                        <a:ea typeface="Calibri" panose="020F0502020204030204" pitchFamily="34" charset="0"/>
                        <a:cs typeface="Times New Roman" panose="02020603050405020304" pitchFamily="18" charset="0"/>
                      </a:endParaRPr>
                    </a:p>
                  </a:txBody>
                  <a:tcPr marL="44665" marR="44665" marT="22332" marB="22332" anchor="ctr"/>
                </a:tc>
                <a:tc>
                  <a:txBody>
                    <a:bodyPr/>
                    <a:lstStyle/>
                    <a:p>
                      <a:pPr algn="just">
                        <a:lnSpc>
                          <a:spcPct val="150000"/>
                        </a:lnSpc>
                        <a:spcAft>
                          <a:spcPts val="200"/>
                        </a:spcAft>
                      </a:pPr>
                      <a:r>
                        <a:rPr lang="en-IN" sz="2000" dirty="0">
                          <a:effectLst/>
                          <a:latin typeface="+mn-lt"/>
                          <a:cs typeface="Times New Roman" panose="02020603050405020304" pitchFamily="18" charset="0"/>
                        </a:rPr>
                        <a:t>IS3025 (PART 11)</a:t>
                      </a:r>
                      <a:endParaRPr lang="en-IN" sz="2000" dirty="0">
                        <a:effectLst/>
                        <a:latin typeface="+mn-lt"/>
                        <a:ea typeface="Calibri" panose="020F0502020204030204" pitchFamily="34" charset="0"/>
                        <a:cs typeface="Times New Roman" panose="02020603050405020304" pitchFamily="18" charset="0"/>
                      </a:endParaRPr>
                    </a:p>
                  </a:txBody>
                  <a:tcPr marL="44665" marR="44665" marT="22332" marB="22332" anchor="ctr"/>
                </a:tc>
                <a:extLst>
                  <a:ext uri="{0D108BD9-81ED-4DB2-BD59-A6C34878D82A}">
                    <a16:rowId xmlns:a16="http://schemas.microsoft.com/office/drawing/2014/main" val="2999901673"/>
                  </a:ext>
                </a:extLst>
              </a:tr>
            </a:tbl>
          </a:graphicData>
        </a:graphic>
      </p:graphicFrame>
      <p:sp>
        <p:nvSpPr>
          <p:cNvPr id="6" name="TextBox 5">
            <a:extLst>
              <a:ext uri="{FF2B5EF4-FFF2-40B4-BE49-F238E27FC236}">
                <a16:creationId xmlns:a16="http://schemas.microsoft.com/office/drawing/2014/main" id="{0D6F3B25-2E21-B339-7715-13E9346BDDDF}"/>
              </a:ext>
            </a:extLst>
          </p:cNvPr>
          <p:cNvSpPr txBox="1"/>
          <p:nvPr/>
        </p:nvSpPr>
        <p:spPr>
          <a:xfrm>
            <a:off x="769620" y="201932"/>
            <a:ext cx="9425940" cy="769441"/>
          </a:xfrm>
          <a:prstGeom prst="rect">
            <a:avLst/>
          </a:prstGeom>
          <a:noFill/>
        </p:spPr>
        <p:txBody>
          <a:bodyPr wrap="square">
            <a:spAutoFit/>
          </a:bodyPr>
          <a:lstStyle/>
          <a:p>
            <a:r>
              <a:rPr lang="en-IN" sz="4400" b="1" dirty="0">
                <a:solidFill>
                  <a:schemeClr val="tx2"/>
                </a:solidFill>
                <a:effectLst/>
                <a:latin typeface="+mj-lt"/>
                <a:ea typeface="Times New Roman" panose="02020603050405020304" pitchFamily="18" charset="0"/>
              </a:rPr>
              <a:t>Determination of Water Quality </a:t>
            </a:r>
            <a:endParaRPr lang="en-IN" sz="4400" dirty="0">
              <a:solidFill>
                <a:schemeClr val="tx2"/>
              </a:solidFill>
              <a:latin typeface="+mj-lt"/>
            </a:endParaRPr>
          </a:p>
        </p:txBody>
      </p:sp>
    </p:spTree>
    <p:extLst>
      <p:ext uri="{BB962C8B-B14F-4D97-AF65-F5344CB8AC3E}">
        <p14:creationId xmlns:p14="http://schemas.microsoft.com/office/powerpoint/2010/main" val="4217961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1388-F18D-1AC5-ACD9-7938319782F0}"/>
              </a:ext>
            </a:extLst>
          </p:cNvPr>
          <p:cNvSpPr>
            <a:spLocks noGrp="1"/>
          </p:cNvSpPr>
          <p:nvPr>
            <p:ph type="title"/>
          </p:nvPr>
        </p:nvSpPr>
        <p:spPr>
          <a:xfrm>
            <a:off x="704850" y="-240030"/>
            <a:ext cx="9601200" cy="880110"/>
          </a:xfrm>
        </p:spPr>
        <p:txBody>
          <a:bodyPr>
            <a:noAutofit/>
          </a:bodyPr>
          <a:lstStyle/>
          <a:p>
            <a:pPr>
              <a:lnSpc>
                <a:spcPct val="150000"/>
              </a:lnSpc>
              <a:spcAft>
                <a:spcPts val="200"/>
              </a:spcAft>
            </a:pPr>
            <a:r>
              <a:rPr lang="en-IN" b="1" dirty="0">
                <a:effectLst/>
                <a:ea typeface="Calibri" panose="020F0502020204030204" pitchFamily="34" charset="0"/>
                <a:cs typeface="Times New Roman" panose="02020603050405020304" pitchFamily="18" charset="0"/>
              </a:rPr>
              <a:t>MIX DESIGN</a:t>
            </a:r>
            <a:endParaRPr lang="en-IN" dirty="0">
              <a:effectLst/>
              <a:ea typeface="Calibri" panose="020F0502020204030204" pitchFamily="34" charset="0"/>
              <a:cs typeface="Mangal" panose="02040503050203030202" pitchFamily="18" charset="0"/>
            </a:endParaRPr>
          </a:p>
        </p:txBody>
      </p:sp>
      <p:graphicFrame>
        <p:nvGraphicFramePr>
          <p:cNvPr id="4" name="Content Placeholder 3">
            <a:extLst>
              <a:ext uri="{FF2B5EF4-FFF2-40B4-BE49-F238E27FC236}">
                <a16:creationId xmlns:a16="http://schemas.microsoft.com/office/drawing/2014/main" id="{6A995200-E58A-78AA-11C5-D8261BECC049}"/>
              </a:ext>
            </a:extLst>
          </p:cNvPr>
          <p:cNvGraphicFramePr>
            <a:graphicFrameLocks noGrp="1"/>
          </p:cNvGraphicFramePr>
          <p:nvPr>
            <p:ph idx="1"/>
            <p:extLst>
              <p:ext uri="{D42A27DB-BD31-4B8C-83A1-F6EECF244321}">
                <p14:modId xmlns:p14="http://schemas.microsoft.com/office/powerpoint/2010/main" val="763465891"/>
              </p:ext>
            </p:extLst>
          </p:nvPr>
        </p:nvGraphicFramePr>
        <p:xfrm>
          <a:off x="1990726" y="1117600"/>
          <a:ext cx="7267574" cy="3210560"/>
        </p:xfrm>
        <a:graphic>
          <a:graphicData uri="http://schemas.openxmlformats.org/drawingml/2006/table">
            <a:tbl>
              <a:tblPr firstRow="1" firstCol="1" bandRow="1">
                <a:tableStyleId>{5940675A-B579-460E-94D1-54222C63F5DA}</a:tableStyleId>
              </a:tblPr>
              <a:tblGrid>
                <a:gridCol w="4934773">
                  <a:extLst>
                    <a:ext uri="{9D8B030D-6E8A-4147-A177-3AD203B41FA5}">
                      <a16:colId xmlns:a16="http://schemas.microsoft.com/office/drawing/2014/main" val="3167965868"/>
                    </a:ext>
                  </a:extLst>
                </a:gridCol>
                <a:gridCol w="2332801">
                  <a:extLst>
                    <a:ext uri="{9D8B030D-6E8A-4147-A177-3AD203B41FA5}">
                      <a16:colId xmlns:a16="http://schemas.microsoft.com/office/drawing/2014/main" val="2853276612"/>
                    </a:ext>
                  </a:extLst>
                </a:gridCol>
              </a:tblGrid>
              <a:tr h="384810">
                <a:tc>
                  <a:txBody>
                    <a:bodyPr/>
                    <a:lstStyle/>
                    <a:p>
                      <a:pPr marL="292100" algn="just">
                        <a:lnSpc>
                          <a:spcPct val="150000"/>
                        </a:lnSpc>
                        <a:spcAft>
                          <a:spcPts val="200"/>
                        </a:spcAft>
                      </a:pPr>
                      <a:r>
                        <a:rPr lang="en-IN" sz="2000" b="1">
                          <a:effectLst/>
                          <a:latin typeface="+mn-lt"/>
                          <a:cs typeface="Times New Roman" panose="02020603050405020304" pitchFamily="18" charset="0"/>
                        </a:rPr>
                        <a:t>Grade Designation</a:t>
                      </a:r>
                      <a:endParaRPr lang="en-IN" sz="2000" b="1">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50000"/>
                        </a:lnSpc>
                        <a:spcAft>
                          <a:spcPts val="200"/>
                        </a:spcAft>
                      </a:pPr>
                      <a:r>
                        <a:rPr lang="en-IN" sz="2000" b="1" dirty="0">
                          <a:effectLst/>
                          <a:latin typeface="+mn-lt"/>
                          <a:cs typeface="Times New Roman" panose="02020603050405020304" pitchFamily="18" charset="0"/>
                        </a:rPr>
                        <a:t>M30</a:t>
                      </a:r>
                      <a:endParaRPr lang="en-IN" sz="2000" b="1" dirty="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714929735"/>
                  </a:ext>
                </a:extLst>
              </a:tr>
              <a:tr h="387350">
                <a:tc>
                  <a:txBody>
                    <a:bodyPr/>
                    <a:lstStyle/>
                    <a:p>
                      <a:pPr marL="292100" algn="just">
                        <a:lnSpc>
                          <a:spcPct val="150000"/>
                        </a:lnSpc>
                        <a:spcAft>
                          <a:spcPts val="200"/>
                        </a:spcAft>
                      </a:pPr>
                      <a:r>
                        <a:rPr lang="en-IN" sz="2000">
                          <a:effectLst/>
                          <a:latin typeface="+mn-lt"/>
                          <a:cs typeface="Times New Roman" panose="02020603050405020304" pitchFamily="18" charset="0"/>
                        </a:rPr>
                        <a:t>Type of cement</a:t>
                      </a:r>
                      <a:endParaRPr lang="en-IN" sz="200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a:effectLst/>
                          <a:latin typeface="+mn-lt"/>
                          <a:cs typeface="Times New Roman" panose="02020603050405020304" pitchFamily="18" charset="0"/>
                        </a:rPr>
                        <a:t>OPC 53grade</a:t>
                      </a:r>
                      <a:endParaRPr lang="en-IN" sz="200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642878650"/>
                  </a:ext>
                </a:extLst>
              </a:tr>
              <a:tr h="389890">
                <a:tc>
                  <a:txBody>
                    <a:bodyPr/>
                    <a:lstStyle/>
                    <a:p>
                      <a:pPr marL="292100" algn="just">
                        <a:lnSpc>
                          <a:spcPct val="150000"/>
                        </a:lnSpc>
                        <a:spcAft>
                          <a:spcPts val="200"/>
                        </a:spcAft>
                      </a:pPr>
                      <a:r>
                        <a:rPr lang="en-IN" sz="2000" dirty="0">
                          <a:effectLst/>
                          <a:latin typeface="+mn-lt"/>
                          <a:cs typeface="Times New Roman" panose="02020603050405020304" pitchFamily="18" charset="0"/>
                        </a:rPr>
                        <a:t>Fine Aggregate</a:t>
                      </a:r>
                      <a:endParaRPr lang="en-IN" sz="2000" dirty="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a:effectLst/>
                          <a:latin typeface="+mn-lt"/>
                          <a:cs typeface="Times New Roman" panose="02020603050405020304" pitchFamily="18" charset="0"/>
                        </a:rPr>
                        <a:t>Zone - II</a:t>
                      </a:r>
                      <a:endParaRPr lang="en-IN" sz="200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410268895"/>
                  </a:ext>
                </a:extLst>
              </a:tr>
              <a:tr h="387350">
                <a:tc>
                  <a:txBody>
                    <a:bodyPr/>
                    <a:lstStyle/>
                    <a:p>
                      <a:pPr marL="292100" algn="just">
                        <a:lnSpc>
                          <a:spcPct val="150000"/>
                        </a:lnSpc>
                        <a:spcAft>
                          <a:spcPts val="200"/>
                        </a:spcAft>
                      </a:pPr>
                      <a:r>
                        <a:rPr lang="en-IN" sz="2000">
                          <a:effectLst/>
                          <a:latin typeface="+mn-lt"/>
                          <a:cs typeface="Times New Roman" panose="02020603050405020304" pitchFamily="18" charset="0"/>
                        </a:rPr>
                        <a:t>Sp. Gravity Cement</a:t>
                      </a:r>
                      <a:endParaRPr lang="en-IN" sz="200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a:effectLst/>
                          <a:latin typeface="+mn-lt"/>
                          <a:cs typeface="Times New Roman" panose="02020603050405020304" pitchFamily="18" charset="0"/>
                        </a:rPr>
                        <a:t>3.15</a:t>
                      </a:r>
                      <a:endParaRPr lang="en-IN" sz="200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623849686"/>
                  </a:ext>
                </a:extLst>
              </a:tr>
              <a:tr h="387350">
                <a:tc>
                  <a:txBody>
                    <a:bodyPr/>
                    <a:lstStyle/>
                    <a:p>
                      <a:pPr marL="279400" algn="just">
                        <a:lnSpc>
                          <a:spcPct val="150000"/>
                        </a:lnSpc>
                        <a:spcAft>
                          <a:spcPts val="200"/>
                        </a:spcAft>
                      </a:pPr>
                      <a:r>
                        <a:rPr lang="en-IN" sz="2000" dirty="0">
                          <a:effectLst/>
                          <a:latin typeface="+mn-lt"/>
                          <a:cs typeface="Times New Roman" panose="02020603050405020304" pitchFamily="18" charset="0"/>
                        </a:rPr>
                        <a:t>Sp. Gravity Fine Aggregate</a:t>
                      </a:r>
                      <a:endParaRPr lang="en-IN" sz="2000" dirty="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a:effectLst/>
                          <a:latin typeface="+mn-lt"/>
                          <a:cs typeface="Times New Roman" panose="02020603050405020304" pitchFamily="18" charset="0"/>
                        </a:rPr>
                        <a:t>2.65</a:t>
                      </a:r>
                      <a:endParaRPr lang="en-IN" sz="200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2149002806"/>
                  </a:ext>
                </a:extLst>
              </a:tr>
              <a:tr h="387350">
                <a:tc>
                  <a:txBody>
                    <a:bodyPr/>
                    <a:lstStyle/>
                    <a:p>
                      <a:pPr marL="279400" algn="just">
                        <a:lnSpc>
                          <a:spcPct val="150000"/>
                        </a:lnSpc>
                        <a:spcAft>
                          <a:spcPts val="200"/>
                        </a:spcAft>
                      </a:pPr>
                      <a:r>
                        <a:rPr lang="en-IN" sz="2000">
                          <a:effectLst/>
                          <a:latin typeface="+mn-lt"/>
                          <a:cs typeface="Times New Roman" panose="02020603050405020304" pitchFamily="18" charset="0"/>
                        </a:rPr>
                        <a:t>Sp. Gravity Coarse Aggregate</a:t>
                      </a:r>
                      <a:endParaRPr lang="en-IN" sz="200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a:effectLst/>
                          <a:latin typeface="+mn-lt"/>
                          <a:cs typeface="Times New Roman" panose="02020603050405020304" pitchFamily="18" charset="0"/>
                        </a:rPr>
                        <a:t>2.67</a:t>
                      </a:r>
                      <a:endParaRPr lang="en-IN" sz="200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931870639"/>
                  </a:ext>
                </a:extLst>
              </a:tr>
              <a:tr h="387350">
                <a:tc>
                  <a:txBody>
                    <a:bodyPr/>
                    <a:lstStyle/>
                    <a:p>
                      <a:pPr marL="279400" algn="just">
                        <a:lnSpc>
                          <a:spcPct val="150000"/>
                        </a:lnSpc>
                        <a:spcAft>
                          <a:spcPts val="200"/>
                        </a:spcAft>
                      </a:pPr>
                      <a:r>
                        <a:rPr lang="en-IN" sz="2000" dirty="0">
                          <a:effectLst/>
                          <a:latin typeface="+mn-lt"/>
                          <a:cs typeface="Times New Roman" panose="02020603050405020304" pitchFamily="18" charset="0"/>
                        </a:rPr>
                        <a:t>Sp. Gravity GGBS</a:t>
                      </a:r>
                      <a:endParaRPr lang="en-IN" sz="2000" dirty="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a:effectLst/>
                          <a:latin typeface="+mn-lt"/>
                          <a:cs typeface="Times New Roman" panose="02020603050405020304" pitchFamily="18" charset="0"/>
                        </a:rPr>
                        <a:t>2.84</a:t>
                      </a:r>
                      <a:endParaRPr lang="en-IN" sz="200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3651385340"/>
                  </a:ext>
                </a:extLst>
              </a:tr>
              <a:tr h="387350">
                <a:tc>
                  <a:txBody>
                    <a:bodyPr/>
                    <a:lstStyle/>
                    <a:p>
                      <a:pPr marL="279400" algn="just">
                        <a:lnSpc>
                          <a:spcPct val="150000"/>
                        </a:lnSpc>
                        <a:spcAft>
                          <a:spcPts val="200"/>
                        </a:spcAft>
                      </a:pPr>
                      <a:r>
                        <a:rPr lang="en-IN" sz="2000">
                          <a:effectLst/>
                          <a:latin typeface="+mn-lt"/>
                          <a:cs typeface="Times New Roman" panose="02020603050405020304" pitchFamily="18" charset="0"/>
                        </a:rPr>
                        <a:t>Slump</a:t>
                      </a:r>
                      <a:endParaRPr lang="en-IN" sz="2000">
                        <a:effectLst/>
                        <a:latin typeface="+mn-lt"/>
                        <a:ea typeface="Calibri" panose="020F0502020204030204" pitchFamily="34" charset="0"/>
                        <a:cs typeface="Times New Roman" panose="02020603050405020304" pitchFamily="18" charset="0"/>
                      </a:endParaRPr>
                    </a:p>
                  </a:txBody>
                  <a:tcPr marL="0" marR="0" marT="0" marB="0" anchor="b"/>
                </a:tc>
                <a:tc>
                  <a:txBody>
                    <a:bodyPr/>
                    <a:lstStyle/>
                    <a:p>
                      <a:pPr algn="ctr">
                        <a:lnSpc>
                          <a:spcPct val="150000"/>
                        </a:lnSpc>
                        <a:spcAft>
                          <a:spcPts val="200"/>
                        </a:spcAft>
                      </a:pPr>
                      <a:r>
                        <a:rPr lang="en-IN" sz="2000" dirty="0">
                          <a:effectLst/>
                          <a:latin typeface="+mn-lt"/>
                          <a:cs typeface="Times New Roman" panose="02020603050405020304" pitchFamily="18" charset="0"/>
                        </a:rPr>
                        <a:t>100 mm</a:t>
                      </a:r>
                      <a:endParaRPr lang="en-IN" sz="2000" dirty="0">
                        <a:effectLst/>
                        <a:latin typeface="+mn-lt"/>
                        <a:ea typeface="Calibri" panose="020F0502020204030204" pitchFamily="34" charset="0"/>
                        <a:cs typeface="Times New Roman" panose="02020603050405020304" pitchFamily="18" charset="0"/>
                      </a:endParaRPr>
                    </a:p>
                  </a:txBody>
                  <a:tcPr marL="0" marR="0" marT="0" marB="0" anchor="b"/>
                </a:tc>
                <a:extLst>
                  <a:ext uri="{0D108BD9-81ED-4DB2-BD59-A6C34878D82A}">
                    <a16:rowId xmlns:a16="http://schemas.microsoft.com/office/drawing/2014/main" val="118373909"/>
                  </a:ext>
                </a:extLst>
              </a:tr>
            </a:tbl>
          </a:graphicData>
        </a:graphic>
      </p:graphicFrame>
      <p:sp>
        <p:nvSpPr>
          <p:cNvPr id="6" name="TextBox 5">
            <a:extLst>
              <a:ext uri="{FF2B5EF4-FFF2-40B4-BE49-F238E27FC236}">
                <a16:creationId xmlns:a16="http://schemas.microsoft.com/office/drawing/2014/main" id="{BC5B74E6-3148-70D7-D939-06BA25784718}"/>
              </a:ext>
            </a:extLst>
          </p:cNvPr>
          <p:cNvSpPr txBox="1"/>
          <p:nvPr/>
        </p:nvSpPr>
        <p:spPr>
          <a:xfrm>
            <a:off x="849629" y="4540090"/>
            <a:ext cx="9153525" cy="2447914"/>
          </a:xfrm>
          <a:prstGeom prst="rect">
            <a:avLst/>
          </a:prstGeom>
          <a:noFill/>
        </p:spPr>
        <p:txBody>
          <a:bodyPr wrap="square">
            <a:spAutoFit/>
          </a:bodyPr>
          <a:lstStyle/>
          <a:p>
            <a:pPr algn="just">
              <a:lnSpc>
                <a:spcPct val="150000"/>
              </a:lnSpc>
              <a:spcAft>
                <a:spcPts val="200"/>
              </a:spcAft>
            </a:pPr>
            <a:r>
              <a:rPr lang="en-IN" sz="2000" b="1" dirty="0">
                <a:solidFill>
                  <a:schemeClr val="tx2"/>
                </a:solidFill>
                <a:effectLst/>
                <a:ea typeface="Calibri" panose="020F0502020204030204" pitchFamily="34" charset="0"/>
                <a:cs typeface="Times New Roman" panose="02020603050405020304" pitchFamily="18" charset="0"/>
              </a:rPr>
              <a:t>1. TARGET MEAN STRENGTH:</a:t>
            </a:r>
            <a:endParaRPr lang="en-IN" sz="2000" b="1" dirty="0">
              <a:solidFill>
                <a:schemeClr val="tx2"/>
              </a:solidFill>
              <a:effectLst/>
              <a:ea typeface="Calibri" panose="020F0502020204030204" pitchFamily="34" charset="0"/>
              <a:cs typeface="Mangal" panose="02040503050203030202" pitchFamily="18" charset="0"/>
            </a:endParaRPr>
          </a:p>
          <a:p>
            <a:pPr marL="317500" algn="just">
              <a:lnSpc>
                <a:spcPct val="150000"/>
              </a:lnSpc>
              <a:spcAft>
                <a:spcPts val="200"/>
              </a:spcAft>
            </a:pPr>
            <a:r>
              <a:rPr lang="en-IN" sz="2000" dirty="0" err="1">
                <a:effectLst/>
                <a:ea typeface="Calibri" panose="020F0502020204030204" pitchFamily="34" charset="0"/>
                <a:cs typeface="Times New Roman" panose="02020603050405020304" pitchFamily="18" charset="0"/>
              </a:rPr>
              <a:t>f</a:t>
            </a:r>
            <a:r>
              <a:rPr lang="en-IN" sz="2000" baseline="-25000" dirty="0" err="1">
                <a:effectLst/>
                <a:ea typeface="Calibri" panose="020F0502020204030204" pitchFamily="34" charset="0"/>
                <a:cs typeface="Times New Roman" panose="02020603050405020304" pitchFamily="18" charset="0"/>
              </a:rPr>
              <a:t>ck</a:t>
            </a:r>
            <a:r>
              <a:rPr lang="en-IN" sz="2000" dirty="0">
                <a:effectLst/>
                <a:ea typeface="Calibri" panose="020F0502020204030204" pitchFamily="34" charset="0"/>
                <a:cs typeface="Times New Roman" panose="02020603050405020304" pitchFamily="18" charset="0"/>
              </a:rPr>
              <a:t> = </a:t>
            </a:r>
            <a:r>
              <a:rPr lang="en-IN" sz="2000" dirty="0" err="1">
                <a:effectLst/>
                <a:ea typeface="Calibri" panose="020F0502020204030204" pitchFamily="34" charset="0"/>
                <a:cs typeface="Times New Roman" panose="02020603050405020304" pitchFamily="18" charset="0"/>
              </a:rPr>
              <a:t>f</a:t>
            </a:r>
            <a:r>
              <a:rPr lang="en-IN" sz="2000" baseline="-25000" dirty="0" err="1">
                <a:effectLst/>
                <a:ea typeface="Calibri" panose="020F0502020204030204" pitchFamily="34" charset="0"/>
                <a:cs typeface="Times New Roman" panose="02020603050405020304" pitchFamily="18" charset="0"/>
              </a:rPr>
              <a:t>ck</a:t>
            </a:r>
            <a:r>
              <a:rPr lang="en-IN" sz="2000" dirty="0">
                <a:effectLst/>
                <a:ea typeface="Calibri" panose="020F0502020204030204" pitchFamily="34" charset="0"/>
                <a:cs typeface="Times New Roman" panose="02020603050405020304" pitchFamily="18" charset="0"/>
              </a:rPr>
              <a:t>+ 1.65s                                                                                                                                                                                                                                                                                                                                    </a:t>
            </a:r>
            <a:endParaRPr lang="en-IN" sz="2000" dirty="0">
              <a:effectLst/>
              <a:ea typeface="Calibri" panose="020F0502020204030204" pitchFamily="34" charset="0"/>
              <a:cs typeface="Mangal" panose="02040503050203030202" pitchFamily="18" charset="0"/>
            </a:endParaRPr>
          </a:p>
          <a:p>
            <a:pPr marL="444500" algn="just">
              <a:lnSpc>
                <a:spcPct val="150000"/>
              </a:lnSpc>
              <a:spcAft>
                <a:spcPts val="200"/>
              </a:spcAft>
            </a:pPr>
            <a:r>
              <a:rPr lang="en-IN" sz="2000" dirty="0">
                <a:effectLst/>
                <a:ea typeface="Calibri" panose="020F0502020204030204" pitchFamily="34" charset="0"/>
                <a:cs typeface="Times New Roman" panose="02020603050405020304" pitchFamily="18" charset="0"/>
              </a:rPr>
              <a:t> = 30 + (1.65 × 5) </a:t>
            </a:r>
            <a:endParaRPr lang="en-IN" sz="2000" dirty="0">
              <a:effectLst/>
              <a:ea typeface="Calibri" panose="020F0502020204030204" pitchFamily="34" charset="0"/>
              <a:cs typeface="Mangal" panose="02040503050203030202" pitchFamily="18" charset="0"/>
            </a:endParaRPr>
          </a:p>
          <a:p>
            <a:pPr marL="444500" algn="just">
              <a:lnSpc>
                <a:spcPct val="150000"/>
              </a:lnSpc>
              <a:spcAft>
                <a:spcPts val="200"/>
              </a:spcAft>
            </a:pPr>
            <a:r>
              <a:rPr lang="en-IN" sz="2000" dirty="0">
                <a:effectLst/>
                <a:ea typeface="Calibri" panose="020F0502020204030204" pitchFamily="34" charset="0"/>
                <a:cs typeface="Times New Roman" panose="02020603050405020304" pitchFamily="18" charset="0"/>
              </a:rPr>
              <a:t> = 38.25 N/mm</a:t>
            </a:r>
            <a:r>
              <a:rPr lang="en-IN" sz="2000" baseline="30000" dirty="0">
                <a:effectLst/>
                <a:ea typeface="Calibri" panose="020F0502020204030204" pitchFamily="34" charset="0"/>
                <a:cs typeface="Times New Roman" panose="02020603050405020304" pitchFamily="18" charset="0"/>
              </a:rPr>
              <a:t>2</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2"/>
                </a:solidFill>
                <a:effectLst/>
                <a:ea typeface="Calibri" panose="020F0502020204030204" pitchFamily="34" charset="0"/>
                <a:cs typeface="Times New Roman" panose="02020603050405020304" pitchFamily="18" charset="0"/>
              </a:rPr>
              <a:t> </a:t>
            </a:r>
            <a:endParaRPr lang="en-IN" sz="2000" dirty="0">
              <a:solidFill>
                <a:schemeClr val="tx2"/>
              </a:solidFill>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42784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32AA-9EEF-2886-3069-562863E386A7}"/>
              </a:ext>
            </a:extLst>
          </p:cNvPr>
          <p:cNvSpPr>
            <a:spLocks noGrp="1"/>
          </p:cNvSpPr>
          <p:nvPr>
            <p:ph type="title"/>
          </p:nvPr>
        </p:nvSpPr>
        <p:spPr>
          <a:xfrm>
            <a:off x="838200" y="223024"/>
            <a:ext cx="9601200" cy="581025"/>
          </a:xfrm>
        </p:spPr>
        <p:txBody>
          <a:bodyPr>
            <a:noAutofit/>
          </a:bodyPr>
          <a:lstStyle/>
          <a:p>
            <a:r>
              <a:rPr lang="en-IN" b="1"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4F3034E-B2CF-7DDF-86D1-FAFC476F5921}"/>
              </a:ext>
            </a:extLst>
          </p:cNvPr>
          <p:cNvSpPr>
            <a:spLocks noGrp="1"/>
          </p:cNvSpPr>
          <p:nvPr>
            <p:ph idx="1"/>
          </p:nvPr>
        </p:nvSpPr>
        <p:spPr>
          <a:xfrm>
            <a:off x="1371600" y="1028700"/>
            <a:ext cx="9601200" cy="5606276"/>
          </a:xfrm>
        </p:spPr>
        <p:txBody>
          <a:bodyPr>
            <a:normAutofit fontScale="92500" lnSpcReduction="20000"/>
          </a:bodyPr>
          <a:lstStyle/>
          <a:p>
            <a:pPr algn="just">
              <a:lnSpc>
                <a:spcPct val="150000"/>
              </a:lnSpc>
              <a:buFont typeface="Wingdings" panose="05000000000000000000" pitchFamily="2" charset="2"/>
              <a:buChar char="v"/>
            </a:pPr>
            <a:r>
              <a:rPr lang="en-IN" sz="2200" dirty="0">
                <a:solidFill>
                  <a:schemeClr val="tx1"/>
                </a:solidFill>
                <a:effectLst/>
                <a:ea typeface="Calibri" panose="020F0502020204030204" pitchFamily="34" charset="0"/>
                <a:cs typeface="Mangal" panose="02040503050203030202" pitchFamily="18" charset="0"/>
              </a:rPr>
              <a:t>This project works is to investigate the flexural behaviour of concrete beams strengthened using rubber powder-filled via PVC pipe. </a:t>
            </a:r>
          </a:p>
          <a:p>
            <a:pPr algn="just">
              <a:lnSpc>
                <a:spcPct val="150000"/>
              </a:lnSpc>
              <a:buFont typeface="Wingdings" panose="05000000000000000000" pitchFamily="2" charset="2"/>
              <a:buChar char="v"/>
            </a:pPr>
            <a:r>
              <a:rPr lang="en-IN" sz="2200" dirty="0">
                <a:solidFill>
                  <a:schemeClr val="tx1"/>
                </a:solidFill>
                <a:effectLst/>
                <a:ea typeface="Calibri" panose="020F0502020204030204" pitchFamily="34" charset="0"/>
                <a:cs typeface="Mangal" panose="02040503050203030202" pitchFamily="18" charset="0"/>
              </a:rPr>
              <a:t>One of the beams is used as a control beam (conventional beam) while the remaining beams were strengthened before testing to failure under flexural loading. </a:t>
            </a:r>
          </a:p>
          <a:p>
            <a:pPr algn="just">
              <a:lnSpc>
                <a:spcPct val="150000"/>
              </a:lnSpc>
              <a:buFont typeface="Wingdings" panose="05000000000000000000" pitchFamily="2" charset="2"/>
              <a:buChar char="v"/>
            </a:pPr>
            <a:r>
              <a:rPr lang="en-IN" sz="2200" dirty="0">
                <a:solidFill>
                  <a:schemeClr val="tx1"/>
                </a:solidFill>
                <a:effectLst/>
                <a:ea typeface="Calibri" panose="020F0502020204030204" pitchFamily="34" charset="0"/>
                <a:cs typeface="Mangal" panose="02040503050203030202" pitchFamily="18" charset="0"/>
              </a:rPr>
              <a:t>The results may show that the rubber powder-filled beam weight may reduce and strength may increase </a:t>
            </a:r>
            <a:r>
              <a:rPr lang="en-IN" sz="2200" dirty="0">
                <a:solidFill>
                  <a:schemeClr val="tx1"/>
                </a:solidFill>
                <a:ea typeface="Calibri" panose="020F0502020204030204" pitchFamily="34" charset="0"/>
                <a:cs typeface="Mangal" panose="02040503050203030202" pitchFamily="18" charset="0"/>
              </a:rPr>
              <a:t>because</a:t>
            </a:r>
            <a:r>
              <a:rPr lang="en-IN" sz="2200" dirty="0">
                <a:solidFill>
                  <a:schemeClr val="tx1"/>
                </a:solidFill>
                <a:effectLst/>
                <a:ea typeface="Calibri" panose="020F0502020204030204" pitchFamily="34" charset="0"/>
                <a:cs typeface="Mangal" panose="02040503050203030202" pitchFamily="18" charset="0"/>
              </a:rPr>
              <a:t> due to the rubber powder in the centre of the beam, the seismic load may withstand this due to the little deformation by the rubber powder. </a:t>
            </a:r>
          </a:p>
          <a:p>
            <a:pPr algn="just">
              <a:lnSpc>
                <a:spcPct val="150000"/>
              </a:lnSpc>
              <a:buFont typeface="Wingdings" panose="05000000000000000000" pitchFamily="2" charset="2"/>
              <a:buChar char="v"/>
            </a:pPr>
            <a:r>
              <a:rPr lang="en-IN" sz="2200" dirty="0">
                <a:solidFill>
                  <a:schemeClr val="tx1"/>
                </a:solidFill>
                <a:effectLst/>
                <a:ea typeface="Calibri" panose="020F0502020204030204" pitchFamily="34" charset="0"/>
                <a:cs typeface="Mangal" panose="02040503050203030202" pitchFamily="18" charset="0"/>
              </a:rPr>
              <a:t>The ultimate and service load of the strengthened beams were increased. The strengthening of beams with rubber powder may enhance their stiffness.</a:t>
            </a:r>
          </a:p>
          <a:p>
            <a:pPr algn="just">
              <a:lnSpc>
                <a:spcPct val="150000"/>
              </a:lnSpc>
              <a:buFont typeface="Wingdings" panose="05000000000000000000" pitchFamily="2" charset="2"/>
              <a:buChar char="v"/>
            </a:pPr>
            <a:r>
              <a:rPr lang="en-IN" sz="2200" dirty="0">
                <a:solidFill>
                  <a:schemeClr val="tx1"/>
                </a:solidFill>
                <a:effectLst/>
                <a:ea typeface="Calibri" panose="020F0502020204030204" pitchFamily="34" charset="0"/>
                <a:cs typeface="Mangal" panose="02040503050203030202" pitchFamily="18" charset="0"/>
              </a:rPr>
              <a:t> Modification factors for flexural strength beam may get strengthened using rubber powder may be proposed from this project works.</a:t>
            </a:r>
          </a:p>
          <a:p>
            <a:pPr marL="0" indent="0">
              <a:buNone/>
            </a:pPr>
            <a:endParaRPr lang="en-IN" dirty="0">
              <a:solidFill>
                <a:schemeClr val="tx1"/>
              </a:solidFill>
            </a:endParaRPr>
          </a:p>
        </p:txBody>
      </p:sp>
    </p:spTree>
    <p:extLst>
      <p:ext uri="{BB962C8B-B14F-4D97-AF65-F5344CB8AC3E}">
        <p14:creationId xmlns:p14="http://schemas.microsoft.com/office/powerpoint/2010/main" val="2843261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38CF0A-3103-7CF3-C4AC-CBC61B54135F}"/>
                  </a:ext>
                </a:extLst>
              </p:cNvPr>
              <p:cNvSpPr txBox="1"/>
              <p:nvPr/>
            </p:nvSpPr>
            <p:spPr>
              <a:xfrm>
                <a:off x="885824" y="0"/>
                <a:ext cx="10201275" cy="7037889"/>
              </a:xfrm>
              <a:prstGeom prst="rect">
                <a:avLst/>
              </a:prstGeom>
              <a:noFill/>
            </p:spPr>
            <p:txBody>
              <a:bodyPr wrap="square">
                <a:spAutoFit/>
              </a:bodyPr>
              <a:lstStyle/>
              <a:p>
                <a:pPr algn="just">
                  <a:lnSpc>
                    <a:spcPct val="150000"/>
                  </a:lnSpc>
                  <a:spcAft>
                    <a:spcPts val="200"/>
                  </a:spcAft>
                </a:pPr>
                <a:r>
                  <a:rPr lang="en-IN" sz="2000" b="1" dirty="0">
                    <a:solidFill>
                      <a:schemeClr val="tx2"/>
                    </a:solidFill>
                    <a:effectLst/>
                    <a:ea typeface="Calibri" panose="020F0502020204030204" pitchFamily="34" charset="0"/>
                    <a:cs typeface="Times New Roman" panose="02020603050405020304" pitchFamily="18" charset="0"/>
                  </a:rPr>
                  <a:t>2. SELECTION OF WATER CEMENT RATIO:</a:t>
                </a:r>
                <a:endParaRPr lang="en-IN" sz="2000" b="1" dirty="0">
                  <a:solidFill>
                    <a:schemeClr val="tx2"/>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W/c = 0.45 (From Table 5 of IS 456 – 2000)</a:t>
                </a:r>
                <a:endParaRPr lang="en-IN" sz="2000" dirty="0">
                  <a:effectLst/>
                  <a:ea typeface="Calibri" panose="020F0502020204030204" pitchFamily="34" charset="0"/>
                  <a:cs typeface="Mangal" panose="02040503050203030202" pitchFamily="18" charset="0"/>
                </a:endParaRPr>
              </a:p>
              <a:p>
                <a:pPr marR="127000" algn="just" hangingPunct="0">
                  <a:lnSpc>
                    <a:spcPct val="150000"/>
                  </a:lnSpc>
                  <a:spcAft>
                    <a:spcPts val="200"/>
                  </a:spcAft>
                </a:pPr>
                <a:r>
                  <a:rPr lang="en-IN" sz="2000" dirty="0">
                    <a:effectLst/>
                    <a:ea typeface="Calibri" panose="020F0502020204030204" pitchFamily="34" charset="0"/>
                    <a:cs typeface="Times New Roman" panose="02020603050405020304" pitchFamily="18" charset="0"/>
                  </a:rPr>
                  <a:t>Water cement ratio = 0.40 (Based on experience) </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Adopt lower value   w/c = 0.40</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b="1" dirty="0">
                    <a:solidFill>
                      <a:schemeClr val="tx2"/>
                    </a:solidFill>
                    <a:effectLst/>
                    <a:ea typeface="Calibri" panose="020F0502020204030204" pitchFamily="34" charset="0"/>
                    <a:cs typeface="Times New Roman" panose="02020603050405020304" pitchFamily="18" charset="0"/>
                  </a:rPr>
                  <a:t>3. CALCULATE OF WATER CONTENT &amp; SAND CONTENT:</a:t>
                </a:r>
                <a:endParaRPr lang="en-IN" sz="2000" b="1" dirty="0">
                  <a:solidFill>
                    <a:schemeClr val="tx2"/>
                  </a:solidFill>
                  <a:effectLst/>
                  <a:ea typeface="Calibri" panose="020F0502020204030204" pitchFamily="34" charset="0"/>
                  <a:cs typeface="Mangal" panose="02040503050203030202" pitchFamily="18" charset="0"/>
                </a:endParaRPr>
              </a:p>
              <a:p>
                <a:pPr marL="533400" indent="-44450" algn="just" hangingPunct="0">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Water content = 186 kg (As per Table No. 2, IS: 10262:1982)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Required water content = 186+[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6</m:t>
                        </m:r>
                      </m:num>
                      <m:den>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m:t>
                        </m:r>
                      </m:den>
                    </m:f>
                  </m:oMath>
                </a14:m>
                <a:r>
                  <a:rPr lang="en-IN" sz="2000" dirty="0">
                    <a:solidFill>
                      <a:schemeClr val="tx1"/>
                    </a:solidFill>
                    <a:effectLst/>
                    <a:ea typeface="Calibri" panose="020F0502020204030204" pitchFamily="34" charset="0"/>
                    <a:cs typeface="Times New Roman" panose="02020603050405020304" pitchFamily="18" charset="0"/>
                  </a:rPr>
                  <a:t> X 186]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197.16 lit/ m</a:t>
                </a:r>
                <a:r>
                  <a:rPr lang="en-IN" sz="2000" baseline="30000" dirty="0">
                    <a:solidFill>
                      <a:schemeClr val="tx1"/>
                    </a:solidFill>
                    <a:effectLst/>
                    <a:ea typeface="Calibri" panose="020F0502020204030204" pitchFamily="34" charset="0"/>
                    <a:cs typeface="Times New Roman" panose="02020603050405020304" pitchFamily="18" charset="0"/>
                  </a:rPr>
                  <a:t>3   </a:t>
                </a:r>
                <a:r>
                  <a:rPr lang="en-IN" sz="2000" dirty="0">
                    <a:solidFill>
                      <a:schemeClr val="tx1"/>
                    </a:solidFill>
                    <a:effectLst/>
                    <a:ea typeface="Calibri" panose="020F0502020204030204" pitchFamily="34" charset="0"/>
                    <a:cs typeface="Times New Roman" panose="02020603050405020304" pitchFamily="18" charset="0"/>
                  </a:rPr>
                  <a:t>̴ 197 lit/ m</a:t>
                </a:r>
                <a:r>
                  <a:rPr lang="en-IN" sz="2000" baseline="30000" dirty="0">
                    <a:solidFill>
                      <a:schemeClr val="tx1"/>
                    </a:solidFill>
                    <a:effectLst/>
                    <a:ea typeface="Calibri" panose="020F0502020204030204" pitchFamily="34" charset="0"/>
                    <a:cs typeface="Times New Roman" panose="02020603050405020304" pitchFamily="18" charset="0"/>
                  </a:rPr>
                  <a:t>3 </a:t>
                </a:r>
                <a:r>
                  <a:rPr lang="en-IN" sz="2000" dirty="0">
                    <a:solidFill>
                      <a:schemeClr val="tx1"/>
                    </a:solidFill>
                    <a:effectLst/>
                    <a:ea typeface="Calibri" panose="020F0502020204030204" pitchFamily="34" charset="0"/>
                    <a:cs typeface="Times New Roman" panose="02020603050405020304" pitchFamily="18" charset="0"/>
                  </a:rPr>
                  <a:t>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Use of super plasticiser water content can reduced to 20%</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197×0.8 ̴ 158 lit/ m</a:t>
                </a:r>
                <a:r>
                  <a:rPr lang="en-IN" sz="2000" baseline="30000" dirty="0">
                    <a:solidFill>
                      <a:schemeClr val="tx1"/>
                    </a:solidFill>
                    <a:effectLst/>
                    <a:ea typeface="Calibri" panose="020F0502020204030204" pitchFamily="34" charset="0"/>
                    <a:cs typeface="Times New Roman" panose="02020603050405020304" pitchFamily="18" charset="0"/>
                  </a:rPr>
                  <a:t>3 </a:t>
                </a:r>
                <a:r>
                  <a:rPr lang="en-IN" sz="2000" dirty="0">
                    <a:solidFill>
                      <a:schemeClr val="tx1"/>
                    </a:solidFill>
                    <a:effectLst/>
                    <a:ea typeface="Calibri" panose="020F0502020204030204" pitchFamily="34" charset="0"/>
                    <a:cs typeface="Times New Roman" panose="02020603050405020304" pitchFamily="18" charset="0"/>
                  </a:rPr>
                  <a:t>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b="1" dirty="0">
                    <a:solidFill>
                      <a:schemeClr val="tx2"/>
                    </a:solidFill>
                    <a:effectLst/>
                    <a:ea typeface="Calibri" panose="020F0502020204030204" pitchFamily="34" charset="0"/>
                    <a:cs typeface="Times New Roman" panose="02020603050405020304" pitchFamily="18" charset="0"/>
                  </a:rPr>
                  <a:t>4. CALCULATE THE CEMENT CONTENT:</a:t>
                </a:r>
                <a:endParaRPr lang="en-IN" sz="2000" b="1" dirty="0">
                  <a:solidFill>
                    <a:schemeClr val="tx2"/>
                  </a:solidFill>
                  <a:effectLst/>
                  <a:ea typeface="Calibri" panose="020F0502020204030204" pitchFamily="34" charset="0"/>
                  <a:cs typeface="Mangal" panose="02040503050203030202" pitchFamily="18" charset="0"/>
                </a:endParaRPr>
              </a:p>
              <a:p>
                <a:pPr marL="571500" algn="just">
                  <a:lnSpc>
                    <a:spcPct val="150000"/>
                  </a:lnSpc>
                  <a:spcAft>
                    <a:spcPts val="200"/>
                  </a:spcAft>
                </a:pPr>
                <a:r>
                  <a:rPr lang="en-IN" sz="2000" dirty="0">
                    <a:solidFill>
                      <a:schemeClr val="tx2"/>
                    </a:solidFill>
                    <a:effectLst/>
                    <a:ea typeface="Calibri" panose="020F0502020204030204" pitchFamily="34" charset="0"/>
                    <a:cs typeface="Times New Roman" panose="02020603050405020304" pitchFamily="18" charset="0"/>
                  </a:rPr>
                  <a:t>      </a:t>
                </a:r>
                <a:r>
                  <a:rPr lang="en-IN" sz="2000" dirty="0">
                    <a:effectLst/>
                    <a:ea typeface="Calibri" panose="020F0502020204030204" pitchFamily="34" charset="0"/>
                    <a:cs typeface="Times New Roman" panose="02020603050405020304" pitchFamily="18" charset="0"/>
                  </a:rPr>
                  <a:t>Cement content = water content / w/c ratio</a:t>
                </a:r>
                <a:endParaRPr lang="en-IN" sz="2000" dirty="0">
                  <a:effectLst/>
                  <a:ea typeface="Calibri" panose="020F0502020204030204" pitchFamily="34" charset="0"/>
                  <a:cs typeface="Mangal" panose="02040503050203030202" pitchFamily="18" charset="0"/>
                </a:endParaRPr>
              </a:p>
              <a:p>
                <a:pPr marL="1917700" algn="just" hangingPunct="0">
                  <a:lnSpc>
                    <a:spcPct val="150000"/>
                  </a:lnSpc>
                  <a:spcAft>
                    <a:spcPts val="200"/>
                  </a:spcAft>
                </a:pPr>
                <a:r>
                  <a:rPr lang="en-IN" sz="2000" dirty="0">
                    <a:effectLst/>
                    <a:ea typeface="Calibri" panose="020F0502020204030204" pitchFamily="34" charset="0"/>
                    <a:cs typeface="Times New Roman" panose="02020603050405020304" pitchFamily="18" charset="0"/>
                  </a:rPr>
                  <a:t>  = 158/0.40</a:t>
                </a:r>
                <a:endParaRPr lang="en-IN" sz="2000" dirty="0">
                  <a:effectLst/>
                  <a:ea typeface="Calibri" panose="020F0502020204030204" pitchFamily="34" charset="0"/>
                  <a:cs typeface="Mangal" panose="02040503050203030202" pitchFamily="18" charset="0"/>
                </a:endParaRPr>
              </a:p>
              <a:p>
                <a:pPr marL="1917700" algn="just" hangingPunct="0">
                  <a:lnSpc>
                    <a:spcPct val="150000"/>
                  </a:lnSpc>
                  <a:spcAft>
                    <a:spcPts val="200"/>
                  </a:spcAft>
                </a:pPr>
                <a:r>
                  <a:rPr lang="en-IN" sz="2000" dirty="0">
                    <a:effectLst/>
                    <a:ea typeface="Calibri" panose="020F0502020204030204" pitchFamily="34" charset="0"/>
                    <a:cs typeface="Times New Roman" panose="02020603050405020304" pitchFamily="18" charset="0"/>
                  </a:rPr>
                  <a:t>  = 395 kg/m</a:t>
                </a:r>
                <a:r>
                  <a:rPr lang="en-IN" sz="2000" baseline="30000" dirty="0">
                    <a:effectLst/>
                    <a:ea typeface="Calibri" panose="020F0502020204030204" pitchFamily="34" charset="0"/>
                    <a:cs typeface="Times New Roman" panose="02020603050405020304" pitchFamily="18" charset="0"/>
                  </a:rPr>
                  <a:t>3</a:t>
                </a:r>
                <a:r>
                  <a:rPr lang="en-IN" sz="2000" dirty="0">
                    <a:effectLst/>
                    <a:ea typeface="Calibri" panose="020F0502020204030204" pitchFamily="34" charset="0"/>
                    <a:cs typeface="Times New Roman" panose="02020603050405020304" pitchFamily="18" charset="0"/>
                  </a:rPr>
                  <a:t> </a:t>
                </a:r>
                <a:endParaRPr lang="en-IN" sz="2000" dirty="0">
                  <a:effectLst/>
                  <a:ea typeface="Calibri" panose="020F0502020204030204" pitchFamily="34" charset="0"/>
                  <a:cs typeface="Mangal" panose="02040503050203030202" pitchFamily="18" charset="0"/>
                </a:endParaRPr>
              </a:p>
            </p:txBody>
          </p:sp>
        </mc:Choice>
        <mc:Fallback xmlns="">
          <p:sp>
            <p:nvSpPr>
              <p:cNvPr id="5" name="TextBox 4">
                <a:extLst>
                  <a:ext uri="{FF2B5EF4-FFF2-40B4-BE49-F238E27FC236}">
                    <a16:creationId xmlns:a16="http://schemas.microsoft.com/office/drawing/2014/main" id="{9138CF0A-3103-7CF3-C4AC-CBC61B54135F}"/>
                  </a:ext>
                </a:extLst>
              </p:cNvPr>
              <p:cNvSpPr txBox="1">
                <a:spLocks noRot="1" noChangeAspect="1" noMove="1" noResize="1" noEditPoints="1" noAdjustHandles="1" noChangeArrowheads="1" noChangeShapeType="1" noTextEdit="1"/>
              </p:cNvSpPr>
              <p:nvPr/>
            </p:nvSpPr>
            <p:spPr>
              <a:xfrm>
                <a:off x="885824" y="0"/>
                <a:ext cx="10201275" cy="7037889"/>
              </a:xfrm>
              <a:prstGeom prst="rect">
                <a:avLst/>
              </a:prstGeom>
              <a:blipFill>
                <a:blip r:embed="rId2"/>
                <a:stretch>
                  <a:fillRect l="-621" b="-360"/>
                </a:stretch>
              </a:blipFill>
            </p:spPr>
            <p:txBody>
              <a:bodyPr/>
              <a:lstStyle/>
              <a:p>
                <a:r>
                  <a:rPr lang="en-US">
                    <a:noFill/>
                  </a:rPr>
                  <a:t> </a:t>
                </a:r>
              </a:p>
            </p:txBody>
          </p:sp>
        </mc:Fallback>
      </mc:AlternateContent>
    </p:spTree>
    <p:extLst>
      <p:ext uri="{BB962C8B-B14F-4D97-AF65-F5344CB8AC3E}">
        <p14:creationId xmlns:p14="http://schemas.microsoft.com/office/powerpoint/2010/main" val="1230285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CB6538-4F0B-5677-24C4-5D87EE9FFB61}"/>
                  </a:ext>
                </a:extLst>
              </p:cNvPr>
              <p:cNvSpPr txBox="1"/>
              <p:nvPr/>
            </p:nvSpPr>
            <p:spPr>
              <a:xfrm>
                <a:off x="1102995" y="58959"/>
                <a:ext cx="10077450" cy="6799041"/>
              </a:xfrm>
              <a:prstGeom prst="rect">
                <a:avLst/>
              </a:prstGeom>
              <a:noFill/>
            </p:spPr>
            <p:txBody>
              <a:bodyPr wrap="square">
                <a:spAutoFit/>
              </a:bodyPr>
              <a:lstStyle/>
              <a:p>
                <a:pPr algn="just">
                  <a:lnSpc>
                    <a:spcPct val="150000"/>
                  </a:lnSpc>
                  <a:spcAft>
                    <a:spcPts val="200"/>
                  </a:spcAft>
                </a:pPr>
                <a:r>
                  <a:rPr lang="en-IN" sz="2000" b="1" dirty="0">
                    <a:solidFill>
                      <a:schemeClr val="tx2"/>
                    </a:solidFill>
                    <a:effectLst/>
                    <a:ea typeface="Calibri" panose="020F0502020204030204" pitchFamily="34" charset="0"/>
                    <a:cs typeface="Times New Roman" panose="02020603050405020304" pitchFamily="18" charset="0"/>
                  </a:rPr>
                  <a:t>5. CALCULATE VOLUME OF CA &amp;FA: </a:t>
                </a:r>
                <a:endParaRPr lang="en-IN" sz="2000" b="1" dirty="0">
                  <a:solidFill>
                    <a:schemeClr val="tx2"/>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From Table 3 of is 10262 : 2009,</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At rate of ±0.01 for every ±0.05 change in water-cement ratio</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Therefore, Volume of coarse aggregate = 0.64</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                  Volume of fine aggregate     = 1 – 0.64 = 0.36</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b="1" dirty="0">
                    <a:solidFill>
                      <a:schemeClr val="tx2"/>
                    </a:solidFill>
                    <a:effectLst/>
                    <a:ea typeface="Calibri" panose="020F0502020204030204" pitchFamily="34" charset="0"/>
                    <a:cs typeface="Times New Roman" panose="02020603050405020304" pitchFamily="18" charset="0"/>
                  </a:rPr>
                  <a:t>6. MIX CALCUALATION:</a:t>
                </a:r>
                <a:endParaRPr lang="en-IN" sz="2000" b="1" dirty="0">
                  <a:solidFill>
                    <a:schemeClr val="tx2"/>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a. Volume of concrete = 1m</a:t>
                </a:r>
                <a:r>
                  <a:rPr lang="en-IN" sz="2000" baseline="30000" dirty="0">
                    <a:solidFill>
                      <a:schemeClr val="tx1"/>
                    </a:solidFill>
                    <a:effectLst/>
                    <a:ea typeface="Calibri" panose="020F0502020204030204" pitchFamily="34" charset="0"/>
                    <a:cs typeface="Times New Roman" panose="02020603050405020304" pitchFamily="18" charset="0"/>
                  </a:rPr>
                  <a:t>3</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b. Volume of cement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𝑀𝑎𝑠𝑠</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𝑐𝑒𝑚𝑒𝑛𝑡</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𝑆𝑝𝑒𝑐𝑖𝑓𝑖𝑐</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𝐺𝑟𝑎𝑣𝑖𝑡𝑦</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𝑐𝑒𝑚𝑒𝑛𝑡</m:t>
                        </m:r>
                      </m:den>
                    </m:f>
                  </m:oMath>
                </a14:m>
                <a:r>
                  <a:rPr lang="en-IN" sz="2000" dirty="0">
                    <a:solidFill>
                      <a:schemeClr val="tx1"/>
                    </a:solidFill>
                    <a:effectLst/>
                    <a:ea typeface="Calibri" panose="020F0502020204030204" pitchFamily="34" charset="0"/>
                    <a:cs typeface="Times New Roman" panose="02020603050405020304" pitchFamily="18" charset="0"/>
                  </a:rPr>
                  <a:t>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1000</m:t>
                        </m:r>
                      </m:den>
                    </m:f>
                  </m:oMath>
                </a14:m>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395</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3.15</m:t>
                        </m:r>
                      </m:den>
                    </m:f>
                  </m:oMath>
                </a14:m>
                <a:r>
                  <a:rPr lang="en-IN" sz="2000" dirty="0">
                    <a:solidFill>
                      <a:schemeClr val="tx1"/>
                    </a:solidFill>
                    <a:effectLst/>
                    <a:ea typeface="Calibri" panose="020F0502020204030204" pitchFamily="34" charset="0"/>
                    <a:cs typeface="Times New Roman" panose="02020603050405020304" pitchFamily="18" charset="0"/>
                  </a:rPr>
                  <a:t>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1000</m:t>
                        </m:r>
                      </m:den>
                    </m:f>
                  </m:oMath>
                </a14:m>
                <a:r>
                  <a:rPr lang="en-IN" sz="2000" dirty="0">
                    <a:solidFill>
                      <a:schemeClr val="tx1"/>
                    </a:solidFill>
                    <a:effectLst/>
                    <a:ea typeface="Calibri" panose="020F0502020204030204" pitchFamily="34" charset="0"/>
                    <a:cs typeface="Times New Roman" panose="02020603050405020304" pitchFamily="18" charset="0"/>
                  </a:rPr>
                  <a:t>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0.125m</a:t>
                </a:r>
                <a:r>
                  <a:rPr lang="en-IN" sz="2000" baseline="30000" dirty="0">
                    <a:solidFill>
                      <a:schemeClr val="tx1"/>
                    </a:solidFill>
                    <a:effectLst/>
                    <a:ea typeface="Calibri" panose="020F0502020204030204" pitchFamily="34" charset="0"/>
                    <a:cs typeface="Times New Roman" panose="02020603050405020304" pitchFamily="18" charset="0"/>
                  </a:rPr>
                  <a:t>3</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c. Volume of water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𝑀𝑎𝑠𝑠</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𝑤𝑎𝑡𝑒𝑟</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𝑆𝑝𝑒𝑐𝑖𝑓𝑖𝑐</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𝐺𝑟𝑎𝑣𝑖𝑡𝑦</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IN" sz="2000" b="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𝑤𝑎𝑡𝑒𝑟</m:t>
                        </m:r>
                      </m:den>
                    </m:f>
                  </m:oMath>
                </a14:m>
                <a:r>
                  <a:rPr lang="en-IN" sz="2000" dirty="0">
                    <a:solidFill>
                      <a:schemeClr val="tx1"/>
                    </a:solidFill>
                    <a:effectLst/>
                    <a:ea typeface="Calibri" panose="020F0502020204030204" pitchFamily="34" charset="0"/>
                    <a:cs typeface="Times New Roman" panose="02020603050405020304" pitchFamily="18" charset="0"/>
                  </a:rPr>
                  <a:t>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1000</m:t>
                        </m:r>
                      </m:den>
                    </m:f>
                  </m:oMath>
                </a14:m>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158</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den>
                    </m:f>
                  </m:oMath>
                </a14:m>
                <a:r>
                  <a:rPr lang="en-IN" sz="2000" dirty="0">
                    <a:solidFill>
                      <a:schemeClr val="tx1"/>
                    </a:solidFill>
                    <a:effectLst/>
                    <a:ea typeface="Calibri" panose="020F0502020204030204" pitchFamily="34" charset="0"/>
                    <a:cs typeface="Times New Roman" panose="02020603050405020304" pitchFamily="18" charset="0"/>
                  </a:rPr>
                  <a:t>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1000</m:t>
                        </m:r>
                      </m:den>
                    </m:f>
                  </m:oMath>
                </a14:m>
                <a:r>
                  <a:rPr lang="en-IN" sz="2000" dirty="0">
                    <a:solidFill>
                      <a:schemeClr val="tx1"/>
                    </a:solidFill>
                    <a:effectLst/>
                    <a:ea typeface="Calibri" panose="020F0502020204030204" pitchFamily="34" charset="0"/>
                    <a:cs typeface="Times New Roman" panose="02020603050405020304" pitchFamily="18" charset="0"/>
                  </a:rPr>
                  <a:t> = 0.158 m</a:t>
                </a:r>
                <a:r>
                  <a:rPr lang="en-IN" sz="2000" baseline="30000" dirty="0">
                    <a:solidFill>
                      <a:schemeClr val="tx1"/>
                    </a:solidFill>
                    <a:effectLst/>
                    <a:ea typeface="Calibri" panose="020F0502020204030204" pitchFamily="34" charset="0"/>
                    <a:cs typeface="Times New Roman" panose="02020603050405020304" pitchFamily="18" charset="0"/>
                  </a:rPr>
                  <a:t>3</a:t>
                </a:r>
                <a:r>
                  <a:rPr lang="en-IN" sz="2000" dirty="0">
                    <a:solidFill>
                      <a:schemeClr val="tx2"/>
                    </a:solidFill>
                    <a:effectLst/>
                    <a:ea typeface="Calibri" panose="020F0502020204030204" pitchFamily="34" charset="0"/>
                    <a:cs typeface="Times New Roman" panose="02020603050405020304" pitchFamily="18" charset="0"/>
                  </a:rPr>
                  <a:t> </a:t>
                </a:r>
                <a:endParaRPr lang="en-IN" sz="2000" dirty="0">
                  <a:solidFill>
                    <a:schemeClr val="tx2"/>
                  </a:solidFill>
                  <a:effectLst/>
                  <a:ea typeface="Calibri" panose="020F0502020204030204" pitchFamily="34" charset="0"/>
                  <a:cs typeface="Mangal" panose="02040503050203030202" pitchFamily="18" charset="0"/>
                </a:endParaRPr>
              </a:p>
            </p:txBody>
          </p:sp>
        </mc:Choice>
        <mc:Fallback xmlns="">
          <p:sp>
            <p:nvSpPr>
              <p:cNvPr id="5" name="TextBox 4">
                <a:extLst>
                  <a:ext uri="{FF2B5EF4-FFF2-40B4-BE49-F238E27FC236}">
                    <a16:creationId xmlns:a16="http://schemas.microsoft.com/office/drawing/2014/main" id="{C0CB6538-4F0B-5677-24C4-5D87EE9FFB61}"/>
                  </a:ext>
                </a:extLst>
              </p:cNvPr>
              <p:cNvSpPr txBox="1">
                <a:spLocks noRot="1" noChangeAspect="1" noMove="1" noResize="1" noEditPoints="1" noAdjustHandles="1" noChangeArrowheads="1" noChangeShapeType="1" noTextEdit="1"/>
              </p:cNvSpPr>
              <p:nvPr/>
            </p:nvSpPr>
            <p:spPr>
              <a:xfrm>
                <a:off x="1102995" y="58959"/>
                <a:ext cx="10077450" cy="6799041"/>
              </a:xfrm>
              <a:prstGeom prst="rect">
                <a:avLst/>
              </a:prstGeom>
              <a:blipFill>
                <a:blip r:embed="rId2"/>
                <a:stretch>
                  <a:fillRect l="-629"/>
                </a:stretch>
              </a:blipFill>
            </p:spPr>
            <p:txBody>
              <a:bodyPr/>
              <a:lstStyle/>
              <a:p>
                <a:r>
                  <a:rPr lang="en-US">
                    <a:noFill/>
                  </a:rPr>
                  <a:t> </a:t>
                </a:r>
              </a:p>
            </p:txBody>
          </p:sp>
        </mc:Fallback>
      </mc:AlternateContent>
    </p:spTree>
    <p:extLst>
      <p:ext uri="{BB962C8B-B14F-4D97-AF65-F5344CB8AC3E}">
        <p14:creationId xmlns:p14="http://schemas.microsoft.com/office/powerpoint/2010/main" val="3364086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FE0327-5F9D-33E1-6E13-5683C15960FF}"/>
                  </a:ext>
                </a:extLst>
              </p:cNvPr>
              <p:cNvSpPr txBox="1"/>
              <p:nvPr/>
            </p:nvSpPr>
            <p:spPr>
              <a:xfrm>
                <a:off x="1028700" y="249058"/>
                <a:ext cx="9429750" cy="6323975"/>
              </a:xfrm>
              <a:prstGeom prst="rect">
                <a:avLst/>
              </a:prstGeom>
              <a:noFill/>
            </p:spPr>
            <p:txBody>
              <a:bodyPr wrap="square">
                <a:spAutoFit/>
              </a:bodyPr>
              <a:lstStyle/>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d. Volume of chemical admixture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𝑀𝑎𝑠𝑠</m:t>
                        </m:r>
                        <m:r>
                          <a:rPr lang="en-IN" sz="2000"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IN" sz="2000"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𝑤𝑎𝑡𝑒𝑟</m:t>
                        </m:r>
                      </m:num>
                      <m:den>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𝑆𝑝𝑒𝑐𝑖𝑓𝑖𝑐</m:t>
                        </m:r>
                        <m:r>
                          <a:rPr lang="en-IN" sz="2000"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𝐺𝑟𝑎𝑣𝑖𝑡𝑦</m:t>
                        </m:r>
                        <m:r>
                          <a:rPr lang="en-IN" sz="2000"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IN" sz="2000" b="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𝑤𝑎𝑡𝑒𝑟</m:t>
                        </m:r>
                      </m:den>
                    </m:f>
                  </m:oMath>
                </a14:m>
                <a:r>
                  <a:rPr lang="en-IN" sz="2000" dirty="0">
                    <a:solidFill>
                      <a:schemeClr val="tx1"/>
                    </a:solidFill>
                    <a:effectLst/>
                    <a:ea typeface="Calibri" panose="020F0502020204030204" pitchFamily="34" charset="0"/>
                    <a:cs typeface="Times New Roman" panose="02020603050405020304" pitchFamily="18" charset="0"/>
                  </a:rPr>
                  <a:t>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1000</m:t>
                        </m:r>
                      </m:den>
                    </m:f>
                  </m:oMath>
                </a14:m>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(2% of cement )                =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m:t>
                        </m:r>
                      </m:num>
                      <m:den>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2.84</m:t>
                        </m:r>
                      </m:den>
                    </m:f>
                  </m:oMath>
                </a14:m>
                <a:r>
                  <a:rPr lang="en-IN" sz="2000" dirty="0">
                    <a:solidFill>
                      <a:schemeClr val="tx1"/>
                    </a:solidFill>
                    <a:effectLst/>
                    <a:ea typeface="Calibri" panose="020F0502020204030204" pitchFamily="34" charset="0"/>
                    <a:cs typeface="Times New Roman" panose="02020603050405020304" pitchFamily="18" charset="0"/>
                  </a:rPr>
                  <a:t> ×</a:t>
                </a:r>
                <a14:m>
                  <m:oMath xmlns:m="http://schemas.openxmlformats.org/officeDocument/2006/math">
                    <m:f>
                      <m:fPr>
                        <m:ctrlPr>
                          <a:rPr lang="en-IN" sz="20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b="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1000</m:t>
                        </m:r>
                      </m:den>
                    </m:f>
                  </m:oMath>
                </a14:m>
                <a:r>
                  <a:rPr lang="en-IN" sz="2000" dirty="0">
                    <a:solidFill>
                      <a:schemeClr val="tx1"/>
                    </a:solidFill>
                    <a:effectLst/>
                    <a:ea typeface="Calibri" panose="020F0502020204030204" pitchFamily="34" charset="0"/>
                    <a:cs typeface="Times New Roman" panose="02020603050405020304" pitchFamily="18" charset="0"/>
                  </a:rPr>
                  <a:t> = 0.002 m</a:t>
                </a:r>
                <a:r>
                  <a:rPr lang="en-IN" sz="2000" baseline="30000" dirty="0">
                    <a:solidFill>
                      <a:schemeClr val="tx1"/>
                    </a:solidFill>
                    <a:effectLst/>
                    <a:ea typeface="Calibri" panose="020F0502020204030204" pitchFamily="34" charset="0"/>
                    <a:cs typeface="Times New Roman" panose="02020603050405020304" pitchFamily="18" charset="0"/>
                  </a:rPr>
                  <a:t>3</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e. Volume of all in aggregate = [a - (</a:t>
                </a:r>
                <a:r>
                  <a:rPr lang="en-IN" sz="2000" dirty="0" err="1">
                    <a:solidFill>
                      <a:schemeClr val="tx1"/>
                    </a:solidFill>
                    <a:effectLst/>
                    <a:ea typeface="Calibri" panose="020F0502020204030204" pitchFamily="34" charset="0"/>
                    <a:cs typeface="Times New Roman" panose="02020603050405020304" pitchFamily="18" charset="0"/>
                  </a:rPr>
                  <a:t>b+c+d</a:t>
                </a:r>
                <a:r>
                  <a:rPr lang="en-IN" sz="2000" dirty="0">
                    <a:solidFill>
                      <a:schemeClr val="tx1"/>
                    </a:solidFill>
                    <a:effectLst/>
                    <a:ea typeface="Calibri" panose="020F0502020204030204" pitchFamily="34" charset="0"/>
                    <a:cs typeface="Times New Roman" panose="02020603050405020304" pitchFamily="18" charset="0"/>
                  </a:rPr>
                  <a:t>)]</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[1 – (0.125+0.158+0.002)]</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0.697 m</a:t>
                </a:r>
                <a:r>
                  <a:rPr lang="en-IN" sz="2000" baseline="30000" dirty="0">
                    <a:solidFill>
                      <a:schemeClr val="tx1"/>
                    </a:solidFill>
                    <a:effectLst/>
                    <a:ea typeface="Calibri" panose="020F0502020204030204" pitchFamily="34" charset="0"/>
                    <a:cs typeface="Times New Roman" panose="02020603050405020304" pitchFamily="18" charset="0"/>
                  </a:rPr>
                  <a:t>3</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f. Mass of coarse aggregate = d × volume of C.A × specific gravity of C.A × 1000</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0.697 × 0.64 × 2.67 × 1000 </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1191 kg</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g. Mass of fine aggregate = d × volume of C.A × specific gravity of F.A × 1000</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0.697 × 0.36 × 2.65 × 1000</a:t>
                </a:r>
                <a:endParaRPr lang="en-IN" sz="2000" dirty="0">
                  <a:solidFill>
                    <a:schemeClr val="tx1"/>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solidFill>
                      <a:schemeClr val="tx1"/>
                    </a:solidFill>
                    <a:effectLst/>
                    <a:ea typeface="Calibri" panose="020F0502020204030204" pitchFamily="34" charset="0"/>
                    <a:cs typeface="Times New Roman" panose="02020603050405020304" pitchFamily="18" charset="0"/>
                  </a:rPr>
                  <a:t>                                          = 664.8 ̴  665 kg</a:t>
                </a:r>
                <a:endParaRPr lang="en-IN" sz="2000" dirty="0">
                  <a:solidFill>
                    <a:schemeClr val="tx1"/>
                  </a:solidFill>
                  <a:effectLst/>
                  <a:ea typeface="Calibri" panose="020F0502020204030204" pitchFamily="34" charset="0"/>
                  <a:cs typeface="Mangal" panose="02040503050203030202" pitchFamily="18" charset="0"/>
                </a:endParaRPr>
              </a:p>
            </p:txBody>
          </p:sp>
        </mc:Choice>
        <mc:Fallback xmlns="">
          <p:sp>
            <p:nvSpPr>
              <p:cNvPr id="7" name="TextBox 6">
                <a:extLst>
                  <a:ext uri="{FF2B5EF4-FFF2-40B4-BE49-F238E27FC236}">
                    <a16:creationId xmlns:a16="http://schemas.microsoft.com/office/drawing/2014/main" id="{1EFE0327-5F9D-33E1-6E13-5683C15960FF}"/>
                  </a:ext>
                </a:extLst>
              </p:cNvPr>
              <p:cNvSpPr txBox="1">
                <a:spLocks noRot="1" noChangeAspect="1" noMove="1" noResize="1" noEditPoints="1" noAdjustHandles="1" noChangeArrowheads="1" noChangeShapeType="1" noTextEdit="1"/>
              </p:cNvSpPr>
              <p:nvPr/>
            </p:nvSpPr>
            <p:spPr>
              <a:xfrm>
                <a:off x="1028700" y="249058"/>
                <a:ext cx="9429750" cy="6323975"/>
              </a:xfrm>
              <a:prstGeom prst="rect">
                <a:avLst/>
              </a:prstGeom>
              <a:blipFill>
                <a:blip r:embed="rId2"/>
                <a:stretch>
                  <a:fillRect l="-808" b="-601"/>
                </a:stretch>
              </a:blipFill>
            </p:spPr>
            <p:txBody>
              <a:bodyPr/>
              <a:lstStyle/>
              <a:p>
                <a:r>
                  <a:rPr lang="en-US">
                    <a:noFill/>
                  </a:rPr>
                  <a:t> </a:t>
                </a:r>
              </a:p>
            </p:txBody>
          </p:sp>
        </mc:Fallback>
      </mc:AlternateContent>
    </p:spTree>
    <p:extLst>
      <p:ext uri="{BB962C8B-B14F-4D97-AF65-F5344CB8AC3E}">
        <p14:creationId xmlns:p14="http://schemas.microsoft.com/office/powerpoint/2010/main" val="231276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C51756-CC09-E8F5-E1EB-EC45AAE44AC5}"/>
              </a:ext>
            </a:extLst>
          </p:cNvPr>
          <p:cNvSpPr txBox="1"/>
          <p:nvPr/>
        </p:nvSpPr>
        <p:spPr>
          <a:xfrm>
            <a:off x="1000125" y="348029"/>
            <a:ext cx="9496425" cy="4883388"/>
          </a:xfrm>
          <a:prstGeom prst="rect">
            <a:avLst/>
          </a:prstGeom>
          <a:noFill/>
        </p:spPr>
        <p:txBody>
          <a:bodyPr wrap="square">
            <a:spAutoFit/>
          </a:bodyPr>
          <a:lstStyle/>
          <a:p>
            <a:pPr algn="just">
              <a:lnSpc>
                <a:spcPct val="150000"/>
              </a:lnSpc>
              <a:spcAft>
                <a:spcPts val="200"/>
              </a:spcAft>
            </a:pPr>
            <a:r>
              <a:rPr lang="en-IN" sz="2000" dirty="0">
                <a:solidFill>
                  <a:schemeClr val="tx2"/>
                </a:solidFill>
                <a:effectLst/>
                <a:ea typeface="Calibri" panose="020F0502020204030204" pitchFamily="34" charset="0"/>
                <a:cs typeface="Times New Roman" panose="02020603050405020304" pitchFamily="18" charset="0"/>
              </a:rPr>
              <a:t>7</a:t>
            </a:r>
            <a:r>
              <a:rPr lang="en-IN" sz="2000" b="1" dirty="0">
                <a:solidFill>
                  <a:schemeClr val="tx2"/>
                </a:solidFill>
                <a:effectLst/>
                <a:ea typeface="Calibri" panose="020F0502020204030204" pitchFamily="34" charset="0"/>
                <a:cs typeface="Times New Roman" panose="02020603050405020304" pitchFamily="18" charset="0"/>
              </a:rPr>
              <a:t>. RESULT:</a:t>
            </a:r>
            <a:endParaRPr lang="en-IN" sz="2000" b="1" dirty="0">
              <a:solidFill>
                <a:schemeClr val="tx2"/>
              </a:solidFill>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a. Cement = 395 kg/m</a:t>
            </a:r>
            <a:r>
              <a:rPr lang="en-IN" sz="2000" baseline="30000" dirty="0">
                <a:effectLst/>
                <a:ea typeface="Calibri" panose="020F0502020204030204" pitchFamily="34" charset="0"/>
                <a:cs typeface="Times New Roman" panose="02020603050405020304" pitchFamily="18" charset="0"/>
              </a:rPr>
              <a:t>3</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b. Water = 158 litres</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c. F.A = 665 kg</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d. C.A = 1191kg</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e. w/c ratio = 0.40</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f. Chemical Admixture = 8kg</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g. Mix Proportion =395: 665 : 1191</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                              = 1: 1.68: 3.01</a:t>
            </a:r>
            <a:endParaRPr lang="en-IN" sz="2000" dirty="0">
              <a:effectLst/>
              <a:ea typeface="Calibri" panose="020F0502020204030204" pitchFamily="34" charset="0"/>
              <a:cs typeface="Mangal" panose="02040503050203030202" pitchFamily="18" charset="0"/>
            </a:endParaRPr>
          </a:p>
          <a:p>
            <a:pPr algn="just">
              <a:lnSpc>
                <a:spcPct val="150000"/>
              </a:lnSpc>
              <a:spcAft>
                <a:spcPts val="200"/>
              </a:spcAft>
            </a:pPr>
            <a:r>
              <a:rPr lang="en-IN" sz="2000" dirty="0">
                <a:effectLst/>
                <a:ea typeface="Calibri" panose="020F0502020204030204" pitchFamily="34" charset="0"/>
                <a:cs typeface="Times New Roman" panose="02020603050405020304" pitchFamily="18" charset="0"/>
              </a:rPr>
              <a:t>                              ˜ 1: 1.5: 3</a:t>
            </a:r>
            <a:endParaRPr lang="en-IN" sz="20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082678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F1AB-BFB5-8E21-62DA-F7D0AEA3B6F9}"/>
              </a:ext>
            </a:extLst>
          </p:cNvPr>
          <p:cNvSpPr>
            <a:spLocks noGrp="1"/>
          </p:cNvSpPr>
          <p:nvPr>
            <p:ph type="title"/>
          </p:nvPr>
        </p:nvSpPr>
        <p:spPr>
          <a:xfrm>
            <a:off x="716280" y="213360"/>
            <a:ext cx="9601200" cy="1485900"/>
          </a:xfrm>
        </p:spPr>
        <p:txBody>
          <a:bodyPr/>
          <a:lstStyle/>
          <a:p>
            <a:r>
              <a:rPr lang="en-IN" dirty="0"/>
              <a:t>EXPERIMENTAL WORK</a:t>
            </a:r>
          </a:p>
        </p:txBody>
      </p:sp>
      <p:sp>
        <p:nvSpPr>
          <p:cNvPr id="3" name="Content Placeholder 2">
            <a:extLst>
              <a:ext uri="{FF2B5EF4-FFF2-40B4-BE49-F238E27FC236}">
                <a16:creationId xmlns:a16="http://schemas.microsoft.com/office/drawing/2014/main" id="{40A1F25F-999B-BFE7-BCB3-CA79B13EB9CD}"/>
              </a:ext>
            </a:extLst>
          </p:cNvPr>
          <p:cNvSpPr>
            <a:spLocks noGrp="1"/>
          </p:cNvSpPr>
          <p:nvPr>
            <p:ph idx="1"/>
          </p:nvPr>
        </p:nvSpPr>
        <p:spPr>
          <a:xfrm>
            <a:off x="868680" y="1406835"/>
            <a:ext cx="3238098" cy="650565"/>
          </a:xfrm>
        </p:spPr>
        <p:txBody>
          <a:bodyPr/>
          <a:lstStyle/>
          <a:p>
            <a:pPr marL="0" indent="0">
              <a:buNone/>
            </a:pPr>
            <a:r>
              <a:rPr lang="en-IN" dirty="0"/>
              <a:t>BEAM CASTING PHOTOS</a:t>
            </a:r>
          </a:p>
        </p:txBody>
      </p:sp>
      <p:pic>
        <p:nvPicPr>
          <p:cNvPr id="6" name="Picture 5">
            <a:extLst>
              <a:ext uri="{FF2B5EF4-FFF2-40B4-BE49-F238E27FC236}">
                <a16:creationId xmlns:a16="http://schemas.microsoft.com/office/drawing/2014/main" id="{53955057-90E0-35D1-EF6F-CC8C51221D6E}"/>
              </a:ext>
            </a:extLst>
          </p:cNvPr>
          <p:cNvPicPr>
            <a:picLocks noChangeAspect="1"/>
          </p:cNvPicPr>
          <p:nvPr/>
        </p:nvPicPr>
        <p:blipFill>
          <a:blip r:embed="rId2"/>
          <a:stretch>
            <a:fillRect/>
          </a:stretch>
        </p:blipFill>
        <p:spPr>
          <a:xfrm>
            <a:off x="1035954" y="4572000"/>
            <a:ext cx="3013770" cy="2177143"/>
          </a:xfrm>
          <a:prstGeom prst="rect">
            <a:avLst/>
          </a:prstGeom>
        </p:spPr>
      </p:pic>
      <p:pic>
        <p:nvPicPr>
          <p:cNvPr id="10" name="Picture 9">
            <a:extLst>
              <a:ext uri="{FF2B5EF4-FFF2-40B4-BE49-F238E27FC236}">
                <a16:creationId xmlns:a16="http://schemas.microsoft.com/office/drawing/2014/main" id="{F034A144-EDBC-64AD-6BD8-7C41997293A8}"/>
              </a:ext>
            </a:extLst>
          </p:cNvPr>
          <p:cNvPicPr>
            <a:picLocks noChangeAspect="1"/>
          </p:cNvPicPr>
          <p:nvPr/>
        </p:nvPicPr>
        <p:blipFill>
          <a:blip r:embed="rId3"/>
          <a:stretch>
            <a:fillRect/>
          </a:stretch>
        </p:blipFill>
        <p:spPr>
          <a:xfrm>
            <a:off x="4457298" y="3113314"/>
            <a:ext cx="3674552" cy="3058886"/>
          </a:xfrm>
          <a:prstGeom prst="rect">
            <a:avLst/>
          </a:prstGeom>
        </p:spPr>
      </p:pic>
      <p:pic>
        <p:nvPicPr>
          <p:cNvPr id="12" name="Picture 11">
            <a:extLst>
              <a:ext uri="{FF2B5EF4-FFF2-40B4-BE49-F238E27FC236}">
                <a16:creationId xmlns:a16="http://schemas.microsoft.com/office/drawing/2014/main" id="{E7E783DF-9748-C510-8CFF-4909028AE7AF}"/>
              </a:ext>
            </a:extLst>
          </p:cNvPr>
          <p:cNvPicPr>
            <a:picLocks noChangeAspect="1"/>
          </p:cNvPicPr>
          <p:nvPr/>
        </p:nvPicPr>
        <p:blipFill>
          <a:blip r:embed="rId4"/>
          <a:stretch>
            <a:fillRect/>
          </a:stretch>
        </p:blipFill>
        <p:spPr>
          <a:xfrm>
            <a:off x="931594" y="2171700"/>
            <a:ext cx="3187516" cy="2286000"/>
          </a:xfrm>
          <a:prstGeom prst="rect">
            <a:avLst/>
          </a:prstGeom>
        </p:spPr>
      </p:pic>
      <p:pic>
        <p:nvPicPr>
          <p:cNvPr id="14" name="Picture 13">
            <a:extLst>
              <a:ext uri="{FF2B5EF4-FFF2-40B4-BE49-F238E27FC236}">
                <a16:creationId xmlns:a16="http://schemas.microsoft.com/office/drawing/2014/main" id="{7FC89799-DD71-8C3A-318C-E25164446CBA}"/>
              </a:ext>
            </a:extLst>
          </p:cNvPr>
          <p:cNvPicPr>
            <a:picLocks noChangeAspect="1"/>
          </p:cNvPicPr>
          <p:nvPr/>
        </p:nvPicPr>
        <p:blipFill>
          <a:blip r:embed="rId5"/>
          <a:stretch>
            <a:fillRect/>
          </a:stretch>
        </p:blipFill>
        <p:spPr>
          <a:xfrm>
            <a:off x="8739187" y="1295400"/>
            <a:ext cx="3057491" cy="2620592"/>
          </a:xfrm>
          <a:prstGeom prst="rect">
            <a:avLst/>
          </a:prstGeom>
        </p:spPr>
      </p:pic>
      <p:pic>
        <p:nvPicPr>
          <p:cNvPr id="16" name="Picture 15">
            <a:extLst>
              <a:ext uri="{FF2B5EF4-FFF2-40B4-BE49-F238E27FC236}">
                <a16:creationId xmlns:a16="http://schemas.microsoft.com/office/drawing/2014/main" id="{08DA5B58-8F1F-D644-C509-DF7348DC49F5}"/>
              </a:ext>
            </a:extLst>
          </p:cNvPr>
          <p:cNvPicPr>
            <a:picLocks noChangeAspect="1"/>
          </p:cNvPicPr>
          <p:nvPr/>
        </p:nvPicPr>
        <p:blipFill>
          <a:blip r:embed="rId6"/>
          <a:stretch>
            <a:fillRect/>
          </a:stretch>
        </p:blipFill>
        <p:spPr>
          <a:xfrm>
            <a:off x="8808226" y="4030292"/>
            <a:ext cx="2988452" cy="2620592"/>
          </a:xfrm>
          <a:prstGeom prst="rect">
            <a:avLst/>
          </a:prstGeom>
        </p:spPr>
      </p:pic>
    </p:spTree>
    <p:extLst>
      <p:ext uri="{BB962C8B-B14F-4D97-AF65-F5344CB8AC3E}">
        <p14:creationId xmlns:p14="http://schemas.microsoft.com/office/powerpoint/2010/main" val="3151024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FDCD-EDEA-1D44-C283-7668F6ACEE51}"/>
              </a:ext>
            </a:extLst>
          </p:cNvPr>
          <p:cNvSpPr>
            <a:spLocks noGrp="1"/>
          </p:cNvSpPr>
          <p:nvPr>
            <p:ph type="title"/>
          </p:nvPr>
        </p:nvSpPr>
        <p:spPr>
          <a:xfrm>
            <a:off x="799011" y="216625"/>
            <a:ext cx="9601200" cy="1485900"/>
          </a:xfrm>
        </p:spPr>
        <p:txBody>
          <a:bodyPr/>
          <a:lstStyle/>
          <a:p>
            <a:r>
              <a:rPr lang="en-IN" dirty="0"/>
              <a:t>TESTING FOR FLEXURAL STRENGTH</a:t>
            </a:r>
          </a:p>
        </p:txBody>
      </p:sp>
      <p:sp>
        <p:nvSpPr>
          <p:cNvPr id="3" name="Content Placeholder 2">
            <a:extLst>
              <a:ext uri="{FF2B5EF4-FFF2-40B4-BE49-F238E27FC236}">
                <a16:creationId xmlns:a16="http://schemas.microsoft.com/office/drawing/2014/main" id="{DE9F406D-7683-3D57-3CE9-705AD44D7495}"/>
              </a:ext>
            </a:extLst>
          </p:cNvPr>
          <p:cNvSpPr>
            <a:spLocks noGrp="1"/>
          </p:cNvSpPr>
          <p:nvPr>
            <p:ph idx="1"/>
          </p:nvPr>
        </p:nvSpPr>
        <p:spPr>
          <a:xfrm>
            <a:off x="875211" y="1353406"/>
            <a:ext cx="2722098" cy="505874"/>
          </a:xfrm>
        </p:spPr>
        <p:txBody>
          <a:bodyPr/>
          <a:lstStyle/>
          <a:p>
            <a:pPr marL="0" indent="0">
              <a:buNone/>
            </a:pPr>
            <a:r>
              <a:rPr lang="en-IN" dirty="0"/>
              <a:t>TESTING PHOTOS</a:t>
            </a:r>
          </a:p>
        </p:txBody>
      </p:sp>
      <p:pic>
        <p:nvPicPr>
          <p:cNvPr id="5" name="Picture 4">
            <a:extLst>
              <a:ext uri="{FF2B5EF4-FFF2-40B4-BE49-F238E27FC236}">
                <a16:creationId xmlns:a16="http://schemas.microsoft.com/office/drawing/2014/main" id="{C9AB3781-B43C-65A6-4C71-5F5C5A4A0907}"/>
              </a:ext>
            </a:extLst>
          </p:cNvPr>
          <p:cNvPicPr>
            <a:picLocks noChangeAspect="1"/>
          </p:cNvPicPr>
          <p:nvPr/>
        </p:nvPicPr>
        <p:blipFill>
          <a:blip r:embed="rId2"/>
          <a:stretch>
            <a:fillRect/>
          </a:stretch>
        </p:blipFill>
        <p:spPr>
          <a:xfrm>
            <a:off x="806378" y="4232870"/>
            <a:ext cx="3336053" cy="2502040"/>
          </a:xfrm>
          <a:prstGeom prst="rect">
            <a:avLst/>
          </a:prstGeom>
        </p:spPr>
      </p:pic>
      <p:pic>
        <p:nvPicPr>
          <p:cNvPr id="7" name="Picture 6">
            <a:extLst>
              <a:ext uri="{FF2B5EF4-FFF2-40B4-BE49-F238E27FC236}">
                <a16:creationId xmlns:a16="http://schemas.microsoft.com/office/drawing/2014/main" id="{8D3C9ABB-C25B-19F3-706C-8D84F864ADFF}"/>
              </a:ext>
            </a:extLst>
          </p:cNvPr>
          <p:cNvPicPr>
            <a:picLocks noChangeAspect="1"/>
          </p:cNvPicPr>
          <p:nvPr/>
        </p:nvPicPr>
        <p:blipFill>
          <a:blip r:embed="rId3"/>
          <a:stretch>
            <a:fillRect/>
          </a:stretch>
        </p:blipFill>
        <p:spPr>
          <a:xfrm>
            <a:off x="4501661" y="2696079"/>
            <a:ext cx="3336053" cy="3288395"/>
          </a:xfrm>
          <a:prstGeom prst="rect">
            <a:avLst/>
          </a:prstGeom>
        </p:spPr>
      </p:pic>
      <p:pic>
        <p:nvPicPr>
          <p:cNvPr id="9" name="Picture 8">
            <a:extLst>
              <a:ext uri="{FF2B5EF4-FFF2-40B4-BE49-F238E27FC236}">
                <a16:creationId xmlns:a16="http://schemas.microsoft.com/office/drawing/2014/main" id="{4CA2FD83-7306-3DC9-EF5B-BD61580F836F}"/>
              </a:ext>
            </a:extLst>
          </p:cNvPr>
          <p:cNvPicPr>
            <a:picLocks noChangeAspect="1"/>
          </p:cNvPicPr>
          <p:nvPr/>
        </p:nvPicPr>
        <p:blipFill>
          <a:blip r:embed="rId4"/>
          <a:stretch>
            <a:fillRect/>
          </a:stretch>
        </p:blipFill>
        <p:spPr>
          <a:xfrm>
            <a:off x="8196944" y="1434653"/>
            <a:ext cx="3541486" cy="2656115"/>
          </a:xfrm>
          <a:prstGeom prst="rect">
            <a:avLst/>
          </a:prstGeom>
        </p:spPr>
      </p:pic>
    </p:spTree>
    <p:extLst>
      <p:ext uri="{BB962C8B-B14F-4D97-AF65-F5344CB8AC3E}">
        <p14:creationId xmlns:p14="http://schemas.microsoft.com/office/powerpoint/2010/main" val="1096534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B840-8AE0-60B3-69A7-F6409D0BD4ED}"/>
              </a:ext>
            </a:extLst>
          </p:cNvPr>
          <p:cNvSpPr>
            <a:spLocks noGrp="1"/>
          </p:cNvSpPr>
          <p:nvPr>
            <p:ph type="title"/>
          </p:nvPr>
        </p:nvSpPr>
        <p:spPr>
          <a:xfrm>
            <a:off x="838200" y="243840"/>
            <a:ext cx="9601200" cy="1485900"/>
          </a:xfrm>
        </p:spPr>
        <p:txBody>
          <a:bodyPr/>
          <a:lstStyle/>
          <a:p>
            <a:r>
              <a:rPr lang="en-IN" dirty="0"/>
              <a:t>FLEXURAL STRENGTH OF CB AT 7 DAYS</a:t>
            </a:r>
          </a:p>
        </p:txBody>
      </p:sp>
      <p:graphicFrame>
        <p:nvGraphicFramePr>
          <p:cNvPr id="6" name="Content Placeholder 5">
            <a:extLst>
              <a:ext uri="{FF2B5EF4-FFF2-40B4-BE49-F238E27FC236}">
                <a16:creationId xmlns:a16="http://schemas.microsoft.com/office/drawing/2014/main" id="{5C341B5D-DF91-0CFD-9E04-EDB49084F1E8}"/>
              </a:ext>
            </a:extLst>
          </p:cNvPr>
          <p:cNvGraphicFramePr>
            <a:graphicFrameLocks noGrp="1"/>
          </p:cNvGraphicFramePr>
          <p:nvPr>
            <p:ph sz="half" idx="1"/>
            <p:extLst>
              <p:ext uri="{D42A27DB-BD31-4B8C-83A1-F6EECF244321}">
                <p14:modId xmlns:p14="http://schemas.microsoft.com/office/powerpoint/2010/main" val="3876655687"/>
              </p:ext>
            </p:extLst>
          </p:nvPr>
        </p:nvGraphicFramePr>
        <p:xfrm>
          <a:off x="1371600" y="2781445"/>
          <a:ext cx="4448175" cy="1841246"/>
        </p:xfrm>
        <a:graphic>
          <a:graphicData uri="http://schemas.openxmlformats.org/drawingml/2006/table">
            <a:tbl>
              <a:tblPr firstRow="1" firstCol="1" bandRow="1">
                <a:tableStyleId>{5940675A-B579-460E-94D1-54222C63F5DA}</a:tableStyleId>
              </a:tblPr>
              <a:tblGrid>
                <a:gridCol w="1528148">
                  <a:extLst>
                    <a:ext uri="{9D8B030D-6E8A-4147-A177-3AD203B41FA5}">
                      <a16:colId xmlns:a16="http://schemas.microsoft.com/office/drawing/2014/main" val="1286046431"/>
                    </a:ext>
                  </a:extLst>
                </a:gridCol>
                <a:gridCol w="2920027">
                  <a:extLst>
                    <a:ext uri="{9D8B030D-6E8A-4147-A177-3AD203B41FA5}">
                      <a16:colId xmlns:a16="http://schemas.microsoft.com/office/drawing/2014/main" val="3529048693"/>
                    </a:ext>
                  </a:extLst>
                </a:gridCol>
              </a:tblGrid>
              <a:tr h="175202">
                <a:tc>
                  <a:txBody>
                    <a:bodyPr/>
                    <a:lstStyle/>
                    <a:p>
                      <a:pPr algn="l">
                        <a:lnSpc>
                          <a:spcPct val="107000"/>
                        </a:lnSpc>
                        <a:spcAft>
                          <a:spcPts val="200"/>
                        </a:spcAft>
                      </a:pPr>
                      <a:r>
                        <a:rPr lang="en-IN" sz="2000">
                          <a:effectLst/>
                          <a:latin typeface="+mn-lt"/>
                          <a:cs typeface="Times New Roman" panose="02020603050405020304" pitchFamily="18" charset="0"/>
                        </a:rPr>
                        <a:t>SPECIMEN DETAILS</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l">
                        <a:lnSpc>
                          <a:spcPct val="107000"/>
                        </a:lnSpc>
                        <a:spcAft>
                          <a:spcPts val="200"/>
                        </a:spcAft>
                      </a:pPr>
                      <a:r>
                        <a:rPr lang="en-IN" sz="2000" dirty="0">
                          <a:effectLst/>
                          <a:latin typeface="+mn-lt"/>
                          <a:cs typeface="Times New Roman" panose="02020603050405020304" pitchFamily="18" charset="0"/>
                        </a:rPr>
                        <a:t>FLEXURAL  STRENGTH (N/mm</a:t>
                      </a:r>
                      <a:r>
                        <a:rPr lang="en-IN" sz="2000" baseline="30000" dirty="0">
                          <a:effectLst/>
                          <a:latin typeface="+mn-lt"/>
                          <a:cs typeface="Times New Roman" panose="02020603050405020304" pitchFamily="18" charset="0"/>
                        </a:rPr>
                        <a:t>2</a:t>
                      </a:r>
                      <a:r>
                        <a:rPr lang="en-IN" sz="2000" dirty="0">
                          <a:effectLst/>
                          <a:latin typeface="+mn-lt"/>
                          <a:cs typeface="Times New Roman" panose="02020603050405020304" pitchFamily="18" charset="0"/>
                        </a:rPr>
                        <a:t>) at 7 DAYS</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2169558327"/>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CB1</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1.8</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1435513398"/>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CB2</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1.17</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2155759831"/>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CB3</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2.32</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2861969620"/>
                  </a:ext>
                </a:extLst>
              </a:tr>
              <a:tr h="175202">
                <a:tc>
                  <a:txBody>
                    <a:bodyPr/>
                    <a:lstStyle/>
                    <a:p>
                      <a:pPr algn="l">
                        <a:lnSpc>
                          <a:spcPct val="107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1.76</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1063254844"/>
                  </a:ext>
                </a:extLst>
              </a:tr>
            </a:tbl>
          </a:graphicData>
        </a:graphic>
      </p:graphicFrame>
      <p:grpSp>
        <p:nvGrpSpPr>
          <p:cNvPr id="7" name="Group 6">
            <a:extLst>
              <a:ext uri="{FF2B5EF4-FFF2-40B4-BE49-F238E27FC236}">
                <a16:creationId xmlns:a16="http://schemas.microsoft.com/office/drawing/2014/main" id="{188463B1-603B-3E76-22AF-821DA1511EE3}"/>
              </a:ext>
            </a:extLst>
          </p:cNvPr>
          <p:cNvGrpSpPr>
            <a:grpSpLocks noChangeAspect="1"/>
          </p:cNvGrpSpPr>
          <p:nvPr/>
        </p:nvGrpSpPr>
        <p:grpSpPr bwMode="auto">
          <a:xfrm>
            <a:off x="6454028" y="2662564"/>
            <a:ext cx="4572000" cy="2846070"/>
            <a:chOff x="2280" y="296"/>
            <a:chExt cx="7200" cy="4482"/>
          </a:xfrm>
        </p:grpSpPr>
        <p:sp>
          <p:nvSpPr>
            <p:cNvPr id="8" name="AutoShape 175">
              <a:extLst>
                <a:ext uri="{FF2B5EF4-FFF2-40B4-BE49-F238E27FC236}">
                  <a16:creationId xmlns:a16="http://schemas.microsoft.com/office/drawing/2014/main" id="{5FF5D6ED-8C29-6B01-BF69-452E95949484}"/>
                </a:ext>
              </a:extLst>
            </p:cNvPr>
            <p:cNvSpPr>
              <a:spLocks noChangeAspect="1" noEditPoints="1" noChangeArrowheads="1" noChangeShapeType="1" noTextEdit="1"/>
            </p:cNvSpPr>
            <p:nvPr/>
          </p:nvSpPr>
          <p:spPr bwMode="auto">
            <a:xfrm>
              <a:off x="2805" y="3539"/>
              <a:ext cx="2017" cy="2"/>
            </a:xfrm>
            <a:custGeom>
              <a:avLst/>
              <a:gdLst>
                <a:gd name="T0" fmla="+- 0 2806 2806"/>
                <a:gd name="T1" fmla="*/ T0 w 2017"/>
                <a:gd name="T2" fmla="+- 0 3208 2806"/>
                <a:gd name="T3" fmla="*/ T2 w 2017"/>
                <a:gd name="T4" fmla="+- 0 4015 2806"/>
                <a:gd name="T5" fmla="*/ T4 w 2017"/>
                <a:gd name="T6" fmla="+- 0 4822 2806"/>
                <a:gd name="T7" fmla="*/ T6 w 2017"/>
              </a:gdLst>
              <a:ahLst/>
              <a:cxnLst>
                <a:cxn ang="0">
                  <a:pos x="T1" y="0"/>
                </a:cxn>
                <a:cxn ang="0">
                  <a:pos x="T3" y="0"/>
                </a:cxn>
                <a:cxn ang="0">
                  <a:pos x="T5" y="0"/>
                </a:cxn>
                <a:cxn ang="0">
                  <a:pos x="T7" y="0"/>
                </a:cxn>
              </a:cxnLst>
              <a:rect l="0" t="0" r="r" b="b"/>
              <a:pathLst>
                <a:path w="2017">
                  <a:moveTo>
                    <a:pt x="0" y="0"/>
                  </a:moveTo>
                  <a:lnTo>
                    <a:pt x="402" y="0"/>
                  </a:lnTo>
                  <a:moveTo>
                    <a:pt x="1209" y="0"/>
                  </a:moveTo>
                  <a:lnTo>
                    <a:pt x="2016"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9" name="AutoShape 174">
              <a:extLst>
                <a:ext uri="{FF2B5EF4-FFF2-40B4-BE49-F238E27FC236}">
                  <a16:creationId xmlns:a16="http://schemas.microsoft.com/office/drawing/2014/main" id="{5B001620-6E49-2F2F-A69A-1745581F5222}"/>
                </a:ext>
              </a:extLst>
            </p:cNvPr>
            <p:cNvSpPr>
              <a:spLocks noChangeAspect="1" noEditPoints="1" noChangeArrowheads="1" noChangeShapeType="1" noTextEdit="1"/>
            </p:cNvSpPr>
            <p:nvPr/>
          </p:nvSpPr>
          <p:spPr bwMode="auto">
            <a:xfrm>
              <a:off x="2805" y="2312"/>
              <a:ext cx="3631" cy="615"/>
            </a:xfrm>
            <a:custGeom>
              <a:avLst/>
              <a:gdLst>
                <a:gd name="T0" fmla="+- 0 2806 2806"/>
                <a:gd name="T1" fmla="*/ T0 w 3631"/>
                <a:gd name="T2" fmla="+- 0 2927 2313"/>
                <a:gd name="T3" fmla="*/ 2927 h 615"/>
                <a:gd name="T4" fmla="+- 0 3208 2806"/>
                <a:gd name="T5" fmla="*/ T4 w 3631"/>
                <a:gd name="T6" fmla="+- 0 2927 2313"/>
                <a:gd name="T7" fmla="*/ 2927 h 615"/>
                <a:gd name="T8" fmla="+- 0 4015 2806"/>
                <a:gd name="T9" fmla="*/ T8 w 3631"/>
                <a:gd name="T10" fmla="+- 0 2927 2313"/>
                <a:gd name="T11" fmla="*/ 2927 h 615"/>
                <a:gd name="T12" fmla="+- 0 4822 2806"/>
                <a:gd name="T13" fmla="*/ T12 w 3631"/>
                <a:gd name="T14" fmla="+- 0 2927 2313"/>
                <a:gd name="T15" fmla="*/ 2927 h 615"/>
                <a:gd name="T16" fmla="+- 0 2806 2806"/>
                <a:gd name="T17" fmla="*/ T16 w 3631"/>
                <a:gd name="T18" fmla="+- 0 2313 2313"/>
                <a:gd name="T19" fmla="*/ 2313 h 615"/>
                <a:gd name="T20" fmla="+- 0 3208 2806"/>
                <a:gd name="T21" fmla="*/ T20 w 3631"/>
                <a:gd name="T22" fmla="+- 0 2313 2313"/>
                <a:gd name="T23" fmla="*/ 2313 h 615"/>
                <a:gd name="T24" fmla="+- 0 4015 2806"/>
                <a:gd name="T25" fmla="*/ T24 w 3631"/>
                <a:gd name="T26" fmla="+- 0 2313 2313"/>
                <a:gd name="T27" fmla="*/ 2313 h 615"/>
                <a:gd name="T28" fmla="+- 0 6436 2806"/>
                <a:gd name="T29" fmla="*/ T28 w 3631"/>
                <a:gd name="T30" fmla="+- 0 2313 2313"/>
                <a:gd name="T31" fmla="*/ 2313 h 61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631" h="615">
                  <a:moveTo>
                    <a:pt x="0" y="614"/>
                  </a:moveTo>
                  <a:lnTo>
                    <a:pt x="402" y="614"/>
                  </a:lnTo>
                  <a:moveTo>
                    <a:pt x="1209" y="614"/>
                  </a:moveTo>
                  <a:lnTo>
                    <a:pt x="2016" y="614"/>
                  </a:lnTo>
                  <a:moveTo>
                    <a:pt x="0" y="0"/>
                  </a:moveTo>
                  <a:lnTo>
                    <a:pt x="402" y="0"/>
                  </a:lnTo>
                  <a:moveTo>
                    <a:pt x="1209" y="0"/>
                  </a:moveTo>
                  <a:lnTo>
                    <a:pt x="3630"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10" name="Picture 9">
              <a:extLst>
                <a:ext uri="{FF2B5EF4-FFF2-40B4-BE49-F238E27FC236}">
                  <a16:creationId xmlns:a16="http://schemas.microsoft.com/office/drawing/2014/main" id="{C90C6138-846E-286D-F150-0CFAED50EA56}"/>
                </a:ext>
              </a:extLst>
            </p:cNvPr>
            <p:cNvPicPr>
              <a:picLocks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08" y="1945"/>
              <a:ext cx="807" cy="2208"/>
            </a:xfrm>
            <a:prstGeom prst="rect">
              <a:avLst/>
            </a:prstGeom>
            <a:pattFill prst="pct5">
              <a:fgClr>
                <a:srgbClr val="FFFFFF"/>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AutoShape 172">
              <a:extLst>
                <a:ext uri="{FF2B5EF4-FFF2-40B4-BE49-F238E27FC236}">
                  <a16:creationId xmlns:a16="http://schemas.microsoft.com/office/drawing/2014/main" id="{A82B7601-A6E4-CE29-842F-34329806A264}"/>
                </a:ext>
              </a:extLst>
            </p:cNvPr>
            <p:cNvSpPr>
              <a:spLocks noChangeAspect="1" noEditPoints="1" noChangeArrowheads="1" noChangeShapeType="1" noTextEdit="1"/>
            </p:cNvSpPr>
            <p:nvPr/>
          </p:nvSpPr>
          <p:spPr bwMode="auto">
            <a:xfrm>
              <a:off x="5628" y="3539"/>
              <a:ext cx="2421" cy="2"/>
            </a:xfrm>
            <a:custGeom>
              <a:avLst/>
              <a:gdLst>
                <a:gd name="T0" fmla="+- 0 5629 5629"/>
                <a:gd name="T1" fmla="*/ T0 w 2421"/>
                <a:gd name="T2" fmla="+- 0 6436 5629"/>
                <a:gd name="T3" fmla="*/ T2 w 2421"/>
                <a:gd name="T4" fmla="+- 0 7243 5629"/>
                <a:gd name="T5" fmla="*/ T4 w 2421"/>
                <a:gd name="T6" fmla="+- 0 8050 5629"/>
                <a:gd name="T7" fmla="*/ T6 w 2421"/>
              </a:gdLst>
              <a:ahLst/>
              <a:cxnLst>
                <a:cxn ang="0">
                  <a:pos x="T1" y="0"/>
                </a:cxn>
                <a:cxn ang="0">
                  <a:pos x="T3" y="0"/>
                </a:cxn>
                <a:cxn ang="0">
                  <a:pos x="T5" y="0"/>
                </a:cxn>
                <a:cxn ang="0">
                  <a:pos x="T7" y="0"/>
                </a:cxn>
              </a:cxnLst>
              <a:rect l="0" t="0" r="r" b="b"/>
              <a:pathLst>
                <a:path w="2421">
                  <a:moveTo>
                    <a:pt x="0" y="0"/>
                  </a:moveTo>
                  <a:lnTo>
                    <a:pt x="807" y="0"/>
                  </a:lnTo>
                  <a:moveTo>
                    <a:pt x="1614" y="0"/>
                  </a:moveTo>
                  <a:lnTo>
                    <a:pt x="2421"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2" name="AutoShape 171">
              <a:extLst>
                <a:ext uri="{FF2B5EF4-FFF2-40B4-BE49-F238E27FC236}">
                  <a16:creationId xmlns:a16="http://schemas.microsoft.com/office/drawing/2014/main" id="{0104E6B4-E9CF-9CCC-4632-B6FD2BE8A846}"/>
                </a:ext>
              </a:extLst>
            </p:cNvPr>
            <p:cNvSpPr>
              <a:spLocks noChangeAspect="1" noEditPoints="1" noChangeArrowheads="1" noChangeShapeType="1" noTextEdit="1"/>
            </p:cNvSpPr>
            <p:nvPr/>
          </p:nvSpPr>
          <p:spPr bwMode="auto">
            <a:xfrm>
              <a:off x="2805" y="1700"/>
              <a:ext cx="6454" cy="1227"/>
            </a:xfrm>
            <a:custGeom>
              <a:avLst/>
              <a:gdLst>
                <a:gd name="T0" fmla="+- 0 5629 2806"/>
                <a:gd name="T1" fmla="*/ T0 w 6454"/>
                <a:gd name="T2" fmla="+- 0 2927 1701"/>
                <a:gd name="T3" fmla="*/ 2927 h 1227"/>
                <a:gd name="T4" fmla="+- 0 6436 2806"/>
                <a:gd name="T5" fmla="*/ T4 w 6454"/>
                <a:gd name="T6" fmla="+- 0 2927 1701"/>
                <a:gd name="T7" fmla="*/ 2927 h 1227"/>
                <a:gd name="T8" fmla="+- 0 7243 2806"/>
                <a:gd name="T9" fmla="*/ T8 w 6454"/>
                <a:gd name="T10" fmla="+- 0 2927 1701"/>
                <a:gd name="T11" fmla="*/ 2927 h 1227"/>
                <a:gd name="T12" fmla="+- 0 8050 2806"/>
                <a:gd name="T13" fmla="*/ T12 w 6454"/>
                <a:gd name="T14" fmla="+- 0 2927 1701"/>
                <a:gd name="T15" fmla="*/ 2927 h 1227"/>
                <a:gd name="T16" fmla="+- 0 7243 2806"/>
                <a:gd name="T17" fmla="*/ T16 w 6454"/>
                <a:gd name="T18" fmla="+- 0 2313 1701"/>
                <a:gd name="T19" fmla="*/ 2313 h 1227"/>
                <a:gd name="T20" fmla="+- 0 8050 2806"/>
                <a:gd name="T21" fmla="*/ T20 w 6454"/>
                <a:gd name="T22" fmla="+- 0 2313 1701"/>
                <a:gd name="T23" fmla="*/ 2313 h 1227"/>
                <a:gd name="T24" fmla="+- 0 2806 2806"/>
                <a:gd name="T25" fmla="*/ T24 w 6454"/>
                <a:gd name="T26" fmla="+- 0 1701 1701"/>
                <a:gd name="T27" fmla="*/ 1701 h 1227"/>
                <a:gd name="T28" fmla="+- 0 6436 2806"/>
                <a:gd name="T29" fmla="*/ T28 w 6454"/>
                <a:gd name="T30" fmla="+- 0 1701 1701"/>
                <a:gd name="T31" fmla="*/ 1701 h 1227"/>
                <a:gd name="T32" fmla="+- 0 7243 2806"/>
                <a:gd name="T33" fmla="*/ T32 w 6454"/>
                <a:gd name="T34" fmla="+- 0 1701 1701"/>
                <a:gd name="T35" fmla="*/ 1701 h 1227"/>
                <a:gd name="T36" fmla="+- 0 9259 2806"/>
                <a:gd name="T37" fmla="*/ T36 w 6454"/>
                <a:gd name="T38" fmla="+- 0 1701 1701"/>
                <a:gd name="T39" fmla="*/ 1701 h 122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6454" h="1227">
                  <a:moveTo>
                    <a:pt x="2823" y="1226"/>
                  </a:moveTo>
                  <a:lnTo>
                    <a:pt x="3630" y="1226"/>
                  </a:lnTo>
                  <a:moveTo>
                    <a:pt x="4437" y="1226"/>
                  </a:moveTo>
                  <a:lnTo>
                    <a:pt x="5244" y="1226"/>
                  </a:lnTo>
                  <a:moveTo>
                    <a:pt x="4437" y="612"/>
                  </a:moveTo>
                  <a:lnTo>
                    <a:pt x="5244" y="612"/>
                  </a:lnTo>
                  <a:moveTo>
                    <a:pt x="0" y="0"/>
                  </a:moveTo>
                  <a:lnTo>
                    <a:pt x="3630" y="0"/>
                  </a:lnTo>
                  <a:moveTo>
                    <a:pt x="4437" y="0"/>
                  </a:moveTo>
                  <a:lnTo>
                    <a:pt x="6453"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13" name="Picture 12">
              <a:extLst>
                <a:ext uri="{FF2B5EF4-FFF2-40B4-BE49-F238E27FC236}">
                  <a16:creationId xmlns:a16="http://schemas.microsoft.com/office/drawing/2014/main" id="{422AD206-D0B3-EB43-3C82-AF9B178FBBCF}"/>
                </a:ext>
              </a:extLst>
            </p:cNvPr>
            <p:cNvPicPr>
              <a:picLocks noChangeAspect="1" noEditPoint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35" y="1307"/>
              <a:ext cx="807" cy="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E6CCB16-88F3-4CAE-D91F-AA4073149645}"/>
                </a:ext>
              </a:extLst>
            </p:cNvPr>
            <p:cNvPicPr>
              <a:picLocks noChangeAspect="1" noEditPoint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22" y="2717"/>
              <a:ext cx="807" cy="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Line 168">
              <a:extLst>
                <a:ext uri="{FF2B5EF4-FFF2-40B4-BE49-F238E27FC236}">
                  <a16:creationId xmlns:a16="http://schemas.microsoft.com/office/drawing/2014/main" id="{4F533FD5-EBB0-9EBC-6707-67228E07E8D0}"/>
                </a:ext>
              </a:extLst>
            </p:cNvPr>
            <p:cNvCxnSpPr>
              <a:cxnSpLocks noChangeAspect="1" noEditPoints="1" noChangeArrowheads="1" noChangeShapeType="1"/>
            </p:cNvCxnSpPr>
            <p:nvPr/>
          </p:nvCxnSpPr>
          <p:spPr bwMode="auto">
            <a:xfrm>
              <a:off x="8857" y="3539"/>
              <a:ext cx="402" cy="0"/>
            </a:xfrm>
            <a:prstGeom prst="line">
              <a:avLst/>
            </a:prstGeom>
            <a:noFill/>
            <a:ln w="9144">
              <a:solidFill>
                <a:srgbClr val="DFE4EB"/>
              </a:solidFill>
              <a:prstDash val="solid"/>
              <a:round/>
              <a:headEnd/>
              <a:tailEnd/>
            </a:ln>
            <a:extLst>
              <a:ext uri="{909E8E84-426E-40DD-AFC4-6F175D3DCCD1}">
                <a14:hiddenFill xmlns:a14="http://schemas.microsoft.com/office/drawing/2010/main">
                  <a:noFill/>
                </a14:hiddenFill>
              </a:ext>
            </a:extLst>
          </p:spPr>
        </p:cxnSp>
        <p:cxnSp>
          <p:nvCxnSpPr>
            <p:cNvPr id="16" name="Line 167">
              <a:extLst>
                <a:ext uri="{FF2B5EF4-FFF2-40B4-BE49-F238E27FC236}">
                  <a16:creationId xmlns:a16="http://schemas.microsoft.com/office/drawing/2014/main" id="{701A0AF3-4317-BD7D-088E-9FECFB1E4FE7}"/>
                </a:ext>
              </a:extLst>
            </p:cNvPr>
            <p:cNvCxnSpPr>
              <a:cxnSpLocks noChangeAspect="1" noEditPoints="1" noChangeArrowheads="1" noChangeShapeType="1"/>
            </p:cNvCxnSpPr>
            <p:nvPr/>
          </p:nvCxnSpPr>
          <p:spPr bwMode="auto">
            <a:xfrm>
              <a:off x="8857" y="2927"/>
              <a:ext cx="402" cy="0"/>
            </a:xfrm>
            <a:prstGeom prst="line">
              <a:avLst/>
            </a:prstGeom>
            <a:noFill/>
            <a:ln w="9144">
              <a:solidFill>
                <a:srgbClr val="DFE4EB"/>
              </a:solidFill>
              <a:prstDash val="solid"/>
              <a:round/>
              <a:headEnd/>
              <a:tailEnd/>
            </a:ln>
            <a:extLst>
              <a:ext uri="{909E8E84-426E-40DD-AFC4-6F175D3DCCD1}">
                <a14:hiddenFill xmlns:a14="http://schemas.microsoft.com/office/drawing/2010/main">
                  <a:noFill/>
                </a14:hiddenFill>
              </a:ext>
            </a:extLst>
          </p:spPr>
        </p:cxnSp>
        <p:pic>
          <p:nvPicPr>
            <p:cNvPr id="17" name="Picture 16">
              <a:extLst>
                <a:ext uri="{FF2B5EF4-FFF2-40B4-BE49-F238E27FC236}">
                  <a16:creationId xmlns:a16="http://schemas.microsoft.com/office/drawing/2014/main" id="{673A5EEC-D5CB-4EAB-634B-3809659480CF}"/>
                </a:ext>
              </a:extLst>
            </p:cNvPr>
            <p:cNvPicPr>
              <a:picLocks noChangeAspect="1" noEditPoint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049" y="1994"/>
              <a:ext cx="807" cy="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165">
              <a:extLst>
                <a:ext uri="{FF2B5EF4-FFF2-40B4-BE49-F238E27FC236}">
                  <a16:creationId xmlns:a16="http://schemas.microsoft.com/office/drawing/2014/main" id="{41CE69FF-697E-2EFD-41E6-A045621A088B}"/>
                </a:ext>
              </a:extLst>
            </p:cNvPr>
            <p:cNvSpPr>
              <a:spLocks noChangeAspect="1" noEditPoints="1" noChangeArrowheads="1" noChangeShapeType="1" noTextEdit="1"/>
            </p:cNvSpPr>
            <p:nvPr/>
          </p:nvSpPr>
          <p:spPr bwMode="auto">
            <a:xfrm>
              <a:off x="2805" y="1086"/>
              <a:ext cx="6454" cy="3068"/>
            </a:xfrm>
            <a:custGeom>
              <a:avLst/>
              <a:gdLst>
                <a:gd name="T0" fmla="+- 0 2806 2806"/>
                <a:gd name="T1" fmla="*/ T0 w 6454"/>
                <a:gd name="T2" fmla="+- 0 4154 1086"/>
                <a:gd name="T3" fmla="*/ 4154 h 3068"/>
                <a:gd name="T4" fmla="+- 0 9259 2806"/>
                <a:gd name="T5" fmla="*/ T4 w 6454"/>
                <a:gd name="T6" fmla="+- 0 4154 1086"/>
                <a:gd name="T7" fmla="*/ 4154 h 3068"/>
                <a:gd name="T8" fmla="+- 0 2806 2806"/>
                <a:gd name="T9" fmla="*/ T8 w 6454"/>
                <a:gd name="T10" fmla="+- 0 1086 1086"/>
                <a:gd name="T11" fmla="*/ 1086 h 3068"/>
                <a:gd name="T12" fmla="+- 0 9259 2806"/>
                <a:gd name="T13" fmla="*/ T12 w 6454"/>
                <a:gd name="T14" fmla="+- 0 1086 1086"/>
                <a:gd name="T15" fmla="*/ 1086 h 3068"/>
              </a:gdLst>
              <a:ahLst/>
              <a:cxnLst>
                <a:cxn ang="0">
                  <a:pos x="T1" y="T3"/>
                </a:cxn>
                <a:cxn ang="0">
                  <a:pos x="T5" y="T7"/>
                </a:cxn>
                <a:cxn ang="0">
                  <a:pos x="T9" y="T11"/>
                </a:cxn>
                <a:cxn ang="0">
                  <a:pos x="T13" y="T15"/>
                </a:cxn>
              </a:cxnLst>
              <a:rect l="0" t="0" r="r" b="b"/>
              <a:pathLst>
                <a:path w="6454" h="3068">
                  <a:moveTo>
                    <a:pt x="0" y="3068"/>
                  </a:moveTo>
                  <a:lnTo>
                    <a:pt x="6453" y="3068"/>
                  </a:lnTo>
                  <a:moveTo>
                    <a:pt x="0" y="0"/>
                  </a:moveTo>
                  <a:lnTo>
                    <a:pt x="6453"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9" name="Rectangle 18">
              <a:extLst>
                <a:ext uri="{FF2B5EF4-FFF2-40B4-BE49-F238E27FC236}">
                  <a16:creationId xmlns:a16="http://schemas.microsoft.com/office/drawing/2014/main" id="{60CAE409-041F-A700-D64F-E972419649BD}"/>
                </a:ext>
              </a:extLst>
            </p:cNvPr>
            <p:cNvSpPr>
              <a:spLocks noChangeAspect="1" noEditPoints="1" noChangeArrowheads="1" noChangeShapeType="1" noTextEdit="1"/>
            </p:cNvSpPr>
            <p:nvPr/>
          </p:nvSpPr>
          <p:spPr bwMode="auto">
            <a:xfrm>
              <a:off x="2280" y="296"/>
              <a:ext cx="7200" cy="4320"/>
            </a:xfrm>
            <a:prstGeom prst="rect">
              <a:avLst/>
            </a:prstGeom>
            <a:noFill/>
            <a:ln w="9525">
              <a:solidFill>
                <a:srgbClr val="DFE4E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dirty="0"/>
            </a:p>
          </p:txBody>
        </p:sp>
        <p:sp>
          <p:nvSpPr>
            <p:cNvPr id="20" name="Text Box 163">
              <a:extLst>
                <a:ext uri="{FF2B5EF4-FFF2-40B4-BE49-F238E27FC236}">
                  <a16:creationId xmlns:a16="http://schemas.microsoft.com/office/drawing/2014/main" id="{D35C8DFF-5934-A3DF-AA71-1E7850CD2D51}"/>
                </a:ext>
              </a:extLst>
            </p:cNvPr>
            <p:cNvSpPr txBox="1">
              <a:spLocks noChangeAspect="1" noEditPoints="1" noChangeArrowheads="1" noChangeShapeType="1" noTextEdit="1"/>
            </p:cNvSpPr>
            <p:nvPr/>
          </p:nvSpPr>
          <p:spPr bwMode="auto">
            <a:xfrm>
              <a:off x="3149" y="496"/>
              <a:ext cx="548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80"/>
                </a:lnSpc>
              </a:pP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FLEXURAL</a:t>
              </a:r>
              <a:r>
                <a:rPr lang="en-US" sz="1600" b="1" spc="28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STRENGTH</a:t>
              </a:r>
              <a:r>
                <a:rPr lang="en-US" sz="1600" b="1" spc="-4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(N/mm</a:t>
              </a:r>
              <a:r>
                <a:rPr lang="en-US" sz="1600" b="1" baseline="300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600" b="1" spc="-3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7</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p:txBody>
        </p:sp>
        <p:sp>
          <p:nvSpPr>
            <p:cNvPr id="21" name="Text Box 162">
              <a:extLst>
                <a:ext uri="{FF2B5EF4-FFF2-40B4-BE49-F238E27FC236}">
                  <a16:creationId xmlns:a16="http://schemas.microsoft.com/office/drawing/2014/main" id="{5184A837-E8B2-45D1-F13C-2D48E32CE470}"/>
                </a:ext>
              </a:extLst>
            </p:cNvPr>
            <p:cNvSpPr txBox="1">
              <a:spLocks noChangeAspect="1" noEditPoints="1" noChangeArrowheads="1" noChangeShapeType="1" noTextEdit="1"/>
            </p:cNvSpPr>
            <p:nvPr/>
          </p:nvSpPr>
          <p:spPr bwMode="auto">
            <a:xfrm>
              <a:off x="2410" y="1004"/>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2.5</a:t>
              </a:r>
              <a:endParaRPr lang="en-IN" sz="1100">
                <a:effectLst/>
                <a:latin typeface="Times New Roman" panose="02020603050405020304" pitchFamily="18" charset="0"/>
                <a:ea typeface="Times New Roman" panose="02020603050405020304" pitchFamily="18" charset="0"/>
              </a:endParaRPr>
            </a:p>
          </p:txBody>
        </p:sp>
        <p:sp>
          <p:nvSpPr>
            <p:cNvPr id="22" name="Text Box 161">
              <a:extLst>
                <a:ext uri="{FF2B5EF4-FFF2-40B4-BE49-F238E27FC236}">
                  <a16:creationId xmlns:a16="http://schemas.microsoft.com/office/drawing/2014/main" id="{882910B5-A8F8-6CF9-25B5-5A642D7AC4BD}"/>
                </a:ext>
              </a:extLst>
            </p:cNvPr>
            <p:cNvSpPr txBox="1">
              <a:spLocks noChangeAspect="1" noEditPoints="1" noChangeArrowheads="1" noChangeShapeType="1" noTextEdit="1"/>
            </p:cNvSpPr>
            <p:nvPr/>
          </p:nvSpPr>
          <p:spPr bwMode="auto">
            <a:xfrm>
              <a:off x="6680" y="1434"/>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2.32</a:t>
              </a:r>
              <a:endParaRPr lang="en-IN" sz="1100">
                <a:effectLst/>
                <a:latin typeface="Times New Roman" panose="02020603050405020304" pitchFamily="18" charset="0"/>
                <a:ea typeface="Times New Roman" panose="02020603050405020304" pitchFamily="18" charset="0"/>
              </a:endParaRPr>
            </a:p>
          </p:txBody>
        </p:sp>
        <p:sp>
          <p:nvSpPr>
            <p:cNvPr id="23" name="Text Box 160">
              <a:extLst>
                <a:ext uri="{FF2B5EF4-FFF2-40B4-BE49-F238E27FC236}">
                  <a16:creationId xmlns:a16="http://schemas.microsoft.com/office/drawing/2014/main" id="{54648623-270C-3BD9-B766-349DBBECC917}"/>
                </a:ext>
              </a:extLst>
            </p:cNvPr>
            <p:cNvSpPr txBox="1">
              <a:spLocks noChangeAspect="1" noEditPoints="1" noChangeArrowheads="1" noChangeShapeType="1" noTextEdit="1"/>
            </p:cNvSpPr>
            <p:nvPr/>
          </p:nvSpPr>
          <p:spPr bwMode="auto">
            <a:xfrm>
              <a:off x="2547" y="1617"/>
              <a:ext cx="1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endParaRPr>
            </a:p>
          </p:txBody>
        </p:sp>
        <p:sp>
          <p:nvSpPr>
            <p:cNvPr id="24" name="Text Box 159">
              <a:extLst>
                <a:ext uri="{FF2B5EF4-FFF2-40B4-BE49-F238E27FC236}">
                  <a16:creationId xmlns:a16="http://schemas.microsoft.com/office/drawing/2014/main" id="{DD552C53-A440-F296-CC87-091A92692902}"/>
                </a:ext>
              </a:extLst>
            </p:cNvPr>
            <p:cNvSpPr txBox="1">
              <a:spLocks noChangeAspect="1" noEditPoints="1" noChangeArrowheads="1" noChangeShapeType="1" noTextEdit="1"/>
            </p:cNvSpPr>
            <p:nvPr/>
          </p:nvSpPr>
          <p:spPr bwMode="auto">
            <a:xfrm>
              <a:off x="3497" y="2072"/>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IN" sz="1100">
                <a:effectLst/>
                <a:latin typeface="Times New Roman" panose="02020603050405020304" pitchFamily="18" charset="0"/>
                <a:ea typeface="Times New Roman" panose="02020603050405020304" pitchFamily="18" charset="0"/>
              </a:endParaRPr>
            </a:p>
          </p:txBody>
        </p:sp>
        <p:sp>
          <p:nvSpPr>
            <p:cNvPr id="25" name="Text Box 158">
              <a:extLst>
                <a:ext uri="{FF2B5EF4-FFF2-40B4-BE49-F238E27FC236}">
                  <a16:creationId xmlns:a16="http://schemas.microsoft.com/office/drawing/2014/main" id="{A09F72BD-3197-D111-44EC-1FC079E6E810}"/>
                </a:ext>
              </a:extLst>
            </p:cNvPr>
            <p:cNvSpPr txBox="1">
              <a:spLocks noChangeAspect="1" noEditPoints="1" noChangeArrowheads="1" noChangeShapeType="1" noTextEdit="1"/>
            </p:cNvSpPr>
            <p:nvPr/>
          </p:nvSpPr>
          <p:spPr bwMode="auto">
            <a:xfrm>
              <a:off x="2410" y="2230"/>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IN" sz="1100">
                <a:effectLst/>
                <a:latin typeface="Times New Roman" panose="02020603050405020304" pitchFamily="18" charset="0"/>
                <a:ea typeface="Times New Roman" panose="02020603050405020304" pitchFamily="18" charset="0"/>
              </a:endParaRPr>
            </a:p>
          </p:txBody>
        </p:sp>
        <p:sp>
          <p:nvSpPr>
            <p:cNvPr id="26" name="Text Box 157">
              <a:extLst>
                <a:ext uri="{FF2B5EF4-FFF2-40B4-BE49-F238E27FC236}">
                  <a16:creationId xmlns:a16="http://schemas.microsoft.com/office/drawing/2014/main" id="{5FFD3998-D32B-8549-CCA6-575CE1A12ECE}"/>
                </a:ext>
              </a:extLst>
            </p:cNvPr>
            <p:cNvSpPr txBox="1">
              <a:spLocks noChangeAspect="1" noEditPoints="1" noChangeArrowheads="1" noChangeShapeType="1" noTextEdit="1"/>
            </p:cNvSpPr>
            <p:nvPr/>
          </p:nvSpPr>
          <p:spPr bwMode="auto">
            <a:xfrm>
              <a:off x="8294" y="2121"/>
              <a:ext cx="102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356870" algn="l"/>
                  <a:tab pos="635635" algn="l"/>
                </a:tabLs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1.76	</a:t>
              </a:r>
              <a:r>
                <a:rPr lang="en-US" sz="900" u="sng">
                  <a:solidFill>
                    <a:srgbClr val="44536A"/>
                  </a:solidFill>
                  <a:effectLst/>
                  <a:uFill>
                    <a:solidFill>
                      <a:srgbClr val="DFE4EB"/>
                    </a:solidFill>
                  </a:uFill>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sp>
          <p:nvSpPr>
            <p:cNvPr id="27" name="Text Box 156">
              <a:extLst>
                <a:ext uri="{FF2B5EF4-FFF2-40B4-BE49-F238E27FC236}">
                  <a16:creationId xmlns:a16="http://schemas.microsoft.com/office/drawing/2014/main" id="{D1F098A2-3E97-185C-1BDF-D1F84B0B4D54}"/>
                </a:ext>
              </a:extLst>
            </p:cNvPr>
            <p:cNvSpPr txBox="1">
              <a:spLocks noChangeAspect="1" noEditPoints="1" noChangeArrowheads="1" noChangeShapeType="1" noTextEdit="1"/>
            </p:cNvSpPr>
            <p:nvPr/>
          </p:nvSpPr>
          <p:spPr bwMode="auto">
            <a:xfrm>
              <a:off x="2547" y="2843"/>
              <a:ext cx="1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a:effectLst/>
                <a:latin typeface="Times New Roman" panose="02020603050405020304" pitchFamily="18" charset="0"/>
                <a:ea typeface="Times New Roman" panose="02020603050405020304" pitchFamily="18" charset="0"/>
              </a:endParaRPr>
            </a:p>
          </p:txBody>
        </p:sp>
        <p:sp>
          <p:nvSpPr>
            <p:cNvPr id="28" name="Text Box 155">
              <a:extLst>
                <a:ext uri="{FF2B5EF4-FFF2-40B4-BE49-F238E27FC236}">
                  <a16:creationId xmlns:a16="http://schemas.microsoft.com/office/drawing/2014/main" id="{4B234E59-2E8A-A4DA-3E4C-AFB0F515A199}"/>
                </a:ext>
              </a:extLst>
            </p:cNvPr>
            <p:cNvSpPr txBox="1">
              <a:spLocks noChangeAspect="1" noEditPoints="1" noChangeArrowheads="1" noChangeShapeType="1" noTextEdit="1"/>
            </p:cNvSpPr>
            <p:nvPr/>
          </p:nvSpPr>
          <p:spPr bwMode="auto">
            <a:xfrm>
              <a:off x="5066" y="2845"/>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1.17</a:t>
              </a:r>
              <a:endParaRPr lang="en-IN" sz="1100">
                <a:effectLst/>
                <a:latin typeface="Times New Roman" panose="02020603050405020304" pitchFamily="18" charset="0"/>
                <a:ea typeface="Times New Roman" panose="02020603050405020304" pitchFamily="18" charset="0"/>
              </a:endParaRPr>
            </a:p>
          </p:txBody>
        </p:sp>
        <p:sp>
          <p:nvSpPr>
            <p:cNvPr id="29" name="Text Box 154">
              <a:extLst>
                <a:ext uri="{FF2B5EF4-FFF2-40B4-BE49-F238E27FC236}">
                  <a16:creationId xmlns:a16="http://schemas.microsoft.com/office/drawing/2014/main" id="{2E7BB0A9-1655-0D10-BDAA-5066289DFDCB}"/>
                </a:ext>
              </a:extLst>
            </p:cNvPr>
            <p:cNvSpPr txBox="1">
              <a:spLocks noChangeAspect="1" noEditPoints="1" noChangeArrowheads="1" noChangeShapeType="1" noTextEdit="1"/>
            </p:cNvSpPr>
            <p:nvPr/>
          </p:nvSpPr>
          <p:spPr bwMode="auto">
            <a:xfrm>
              <a:off x="2410" y="3457"/>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0.5</a:t>
              </a:r>
              <a:endParaRPr lang="en-IN" sz="1100">
                <a:effectLst/>
                <a:latin typeface="Times New Roman" panose="02020603050405020304" pitchFamily="18" charset="0"/>
                <a:ea typeface="Times New Roman" panose="02020603050405020304" pitchFamily="18" charset="0"/>
              </a:endParaRPr>
            </a:p>
          </p:txBody>
        </p:sp>
        <p:sp>
          <p:nvSpPr>
            <p:cNvPr id="30" name="Text Box 153">
              <a:extLst>
                <a:ext uri="{FF2B5EF4-FFF2-40B4-BE49-F238E27FC236}">
                  <a16:creationId xmlns:a16="http://schemas.microsoft.com/office/drawing/2014/main" id="{0BD781F2-17F8-D32F-3D95-FDD45B0889A9}"/>
                </a:ext>
              </a:extLst>
            </p:cNvPr>
            <p:cNvSpPr txBox="1">
              <a:spLocks noChangeAspect="1" noEditPoints="1" noChangeArrowheads="1" noChangeShapeType="1" noTextEdit="1"/>
            </p:cNvSpPr>
            <p:nvPr/>
          </p:nvSpPr>
          <p:spPr bwMode="auto">
            <a:xfrm>
              <a:off x="2547" y="4070"/>
              <a:ext cx="1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1100">
                <a:effectLst/>
                <a:latin typeface="Times New Roman" panose="02020603050405020304" pitchFamily="18" charset="0"/>
                <a:ea typeface="Times New Roman" panose="02020603050405020304" pitchFamily="18" charset="0"/>
              </a:endParaRPr>
            </a:p>
          </p:txBody>
        </p:sp>
        <p:sp>
          <p:nvSpPr>
            <p:cNvPr id="31" name="Text Box 152">
              <a:extLst>
                <a:ext uri="{FF2B5EF4-FFF2-40B4-BE49-F238E27FC236}">
                  <a16:creationId xmlns:a16="http://schemas.microsoft.com/office/drawing/2014/main" id="{6E891B48-8A9B-FA1D-F16A-2CABF48F9C36}"/>
                </a:ext>
              </a:extLst>
            </p:cNvPr>
            <p:cNvSpPr txBox="1">
              <a:spLocks noChangeAspect="1" noEditPoints="1" noChangeArrowheads="1" noChangeShapeType="1" noTextEdit="1"/>
            </p:cNvSpPr>
            <p:nvPr/>
          </p:nvSpPr>
          <p:spPr bwMode="auto">
            <a:xfrm>
              <a:off x="3518" y="4304"/>
              <a:ext cx="29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CB1</a:t>
              </a:r>
              <a:endParaRPr lang="en-IN" sz="1100" dirty="0">
                <a:effectLst/>
                <a:latin typeface="Times New Roman" panose="02020603050405020304" pitchFamily="18" charset="0"/>
                <a:ea typeface="Times New Roman" panose="02020603050405020304" pitchFamily="18" charset="0"/>
              </a:endParaRPr>
            </a:p>
          </p:txBody>
        </p:sp>
        <p:sp>
          <p:nvSpPr>
            <p:cNvPr id="32" name="Text Box 151">
              <a:extLst>
                <a:ext uri="{FF2B5EF4-FFF2-40B4-BE49-F238E27FC236}">
                  <a16:creationId xmlns:a16="http://schemas.microsoft.com/office/drawing/2014/main" id="{90685633-5EC2-8FE9-FB13-35BC43EC177D}"/>
                </a:ext>
              </a:extLst>
            </p:cNvPr>
            <p:cNvSpPr txBox="1">
              <a:spLocks noChangeAspect="1" noEditPoints="1" noChangeArrowheads="1" noChangeShapeType="1" noTextEdit="1"/>
            </p:cNvSpPr>
            <p:nvPr/>
          </p:nvSpPr>
          <p:spPr bwMode="auto">
            <a:xfrm>
              <a:off x="5133" y="4304"/>
              <a:ext cx="530"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CB2</a:t>
              </a:r>
              <a:endParaRPr lang="en-IN" sz="1100" dirty="0">
                <a:effectLst/>
                <a:latin typeface="Times New Roman" panose="02020603050405020304" pitchFamily="18" charset="0"/>
                <a:ea typeface="Times New Roman" panose="02020603050405020304" pitchFamily="18" charset="0"/>
              </a:endParaRPr>
            </a:p>
          </p:txBody>
        </p:sp>
        <p:sp>
          <p:nvSpPr>
            <p:cNvPr id="33" name="Text Box 150">
              <a:extLst>
                <a:ext uri="{FF2B5EF4-FFF2-40B4-BE49-F238E27FC236}">
                  <a16:creationId xmlns:a16="http://schemas.microsoft.com/office/drawing/2014/main" id="{D5CDF08F-5AF5-28DD-7DED-8BD984719697}"/>
                </a:ext>
              </a:extLst>
            </p:cNvPr>
            <p:cNvSpPr txBox="1">
              <a:spLocks noChangeAspect="1" noEditPoints="1" noChangeArrowheads="1" noChangeShapeType="1" noTextEdit="1"/>
            </p:cNvSpPr>
            <p:nvPr/>
          </p:nvSpPr>
          <p:spPr bwMode="auto">
            <a:xfrm>
              <a:off x="6747" y="4304"/>
              <a:ext cx="548"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CB3</a:t>
              </a:r>
              <a:endParaRPr lang="en-IN" sz="1100" dirty="0">
                <a:effectLst/>
                <a:latin typeface="Times New Roman" panose="02020603050405020304" pitchFamily="18" charset="0"/>
                <a:ea typeface="Times New Roman" panose="02020603050405020304" pitchFamily="18" charset="0"/>
              </a:endParaRPr>
            </a:p>
          </p:txBody>
        </p:sp>
        <p:sp>
          <p:nvSpPr>
            <p:cNvPr id="34" name="Text Box 149">
              <a:extLst>
                <a:ext uri="{FF2B5EF4-FFF2-40B4-BE49-F238E27FC236}">
                  <a16:creationId xmlns:a16="http://schemas.microsoft.com/office/drawing/2014/main" id="{9245875D-9846-241D-458A-23B36E3BD75D}"/>
                </a:ext>
              </a:extLst>
            </p:cNvPr>
            <p:cNvSpPr txBox="1">
              <a:spLocks noChangeAspect="1" noEditPoints="1" noChangeArrowheads="1" noChangeShapeType="1" noTextEdit="1"/>
            </p:cNvSpPr>
            <p:nvPr/>
          </p:nvSpPr>
          <p:spPr bwMode="auto">
            <a:xfrm>
              <a:off x="8106" y="4304"/>
              <a:ext cx="7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AVERAGE</a:t>
              </a:r>
              <a:endParaRPr lang="en-IN" sz="1100">
                <a:effectLst/>
                <a:latin typeface="Times New Roman" panose="02020603050405020304" pitchFamily="18" charset="0"/>
                <a:ea typeface="Times New Roman" panose="02020603050405020304" pitchFamily="18" charset="0"/>
              </a:endParaRPr>
            </a:p>
          </p:txBody>
        </p:sp>
      </p:grpSp>
      <p:sp>
        <p:nvSpPr>
          <p:cNvPr id="35" name="Rectangle 34">
            <a:extLst>
              <a:ext uri="{FF2B5EF4-FFF2-40B4-BE49-F238E27FC236}">
                <a16:creationId xmlns:a16="http://schemas.microsoft.com/office/drawing/2014/main" id="{EC23EF48-D0C7-AFE7-E66C-FED08B825AD4}"/>
              </a:ext>
            </a:extLst>
          </p:cNvPr>
          <p:cNvSpPr/>
          <p:nvPr/>
        </p:nvSpPr>
        <p:spPr>
          <a:xfrm>
            <a:off x="6157544" y="2953380"/>
            <a:ext cx="369332" cy="2399439"/>
          </a:xfrm>
          <a:prstGeom prst="rect">
            <a:avLst/>
          </a:prstGeom>
        </p:spPr>
        <p:txBody>
          <a:bodyPr vert="vert270" wrap="none">
            <a:spAutoFit/>
          </a:bodyPr>
          <a:lstStyle/>
          <a:p>
            <a:r>
              <a:rPr lang="en-US" sz="1200" dirty="0"/>
              <a:t>FLEXURAL STRENGTH IN (N/mm^2)</a:t>
            </a:r>
          </a:p>
        </p:txBody>
      </p:sp>
    </p:spTree>
    <p:extLst>
      <p:ext uri="{BB962C8B-B14F-4D97-AF65-F5344CB8AC3E}">
        <p14:creationId xmlns:p14="http://schemas.microsoft.com/office/powerpoint/2010/main" val="360477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BEBD-10C1-65BE-4472-1F90C8C37014}"/>
              </a:ext>
            </a:extLst>
          </p:cNvPr>
          <p:cNvSpPr>
            <a:spLocks noGrp="1"/>
          </p:cNvSpPr>
          <p:nvPr>
            <p:ph type="title"/>
          </p:nvPr>
        </p:nvSpPr>
        <p:spPr>
          <a:xfrm>
            <a:off x="746760" y="335280"/>
            <a:ext cx="9601200" cy="1485900"/>
          </a:xfrm>
        </p:spPr>
        <p:txBody>
          <a:bodyPr/>
          <a:lstStyle/>
          <a:p>
            <a:r>
              <a:rPr lang="en-IN" dirty="0"/>
              <a:t>FLEXURAL STRENGTH OF RB AT 7 DAYS</a:t>
            </a:r>
          </a:p>
        </p:txBody>
      </p:sp>
      <p:graphicFrame>
        <p:nvGraphicFramePr>
          <p:cNvPr id="6" name="Content Placeholder 5">
            <a:extLst>
              <a:ext uri="{FF2B5EF4-FFF2-40B4-BE49-F238E27FC236}">
                <a16:creationId xmlns:a16="http://schemas.microsoft.com/office/drawing/2014/main" id="{E8642D66-76DD-4C18-EDA6-966BE57636CE}"/>
              </a:ext>
            </a:extLst>
          </p:cNvPr>
          <p:cNvGraphicFramePr>
            <a:graphicFrameLocks noGrp="1"/>
          </p:cNvGraphicFramePr>
          <p:nvPr>
            <p:ph sz="half" idx="1"/>
            <p:extLst>
              <p:ext uri="{D42A27DB-BD31-4B8C-83A1-F6EECF244321}">
                <p14:modId xmlns:p14="http://schemas.microsoft.com/office/powerpoint/2010/main" val="1815034896"/>
              </p:ext>
            </p:extLst>
          </p:nvPr>
        </p:nvGraphicFramePr>
        <p:xfrm>
          <a:off x="1504950" y="2784780"/>
          <a:ext cx="4448174" cy="1841246"/>
        </p:xfrm>
        <a:graphic>
          <a:graphicData uri="http://schemas.openxmlformats.org/drawingml/2006/table">
            <a:tbl>
              <a:tblPr firstRow="1" firstCol="1" bandRow="1">
                <a:tableStyleId>{5940675A-B579-460E-94D1-54222C63F5DA}</a:tableStyleId>
              </a:tblPr>
              <a:tblGrid>
                <a:gridCol w="1502970">
                  <a:extLst>
                    <a:ext uri="{9D8B030D-6E8A-4147-A177-3AD203B41FA5}">
                      <a16:colId xmlns:a16="http://schemas.microsoft.com/office/drawing/2014/main" val="3424696486"/>
                    </a:ext>
                  </a:extLst>
                </a:gridCol>
                <a:gridCol w="2945204">
                  <a:extLst>
                    <a:ext uri="{9D8B030D-6E8A-4147-A177-3AD203B41FA5}">
                      <a16:colId xmlns:a16="http://schemas.microsoft.com/office/drawing/2014/main" val="224374634"/>
                    </a:ext>
                  </a:extLst>
                </a:gridCol>
              </a:tblGrid>
              <a:tr h="185298">
                <a:tc>
                  <a:txBody>
                    <a:bodyPr/>
                    <a:lstStyle/>
                    <a:p>
                      <a:pPr algn="l">
                        <a:lnSpc>
                          <a:spcPct val="107000"/>
                        </a:lnSpc>
                        <a:spcAft>
                          <a:spcPts val="200"/>
                        </a:spcAft>
                      </a:pPr>
                      <a:r>
                        <a:rPr lang="en-IN" sz="2000">
                          <a:effectLst/>
                          <a:latin typeface="+mn-lt"/>
                          <a:cs typeface="Times New Roman" panose="02020603050405020304" pitchFamily="18" charset="0"/>
                        </a:rPr>
                        <a:t>SPECIMEN DETAILS</a:t>
                      </a:r>
                      <a:endParaRPr lang="en-IN" sz="2000">
                        <a:effectLst/>
                        <a:latin typeface="+mn-lt"/>
                        <a:ea typeface="Calibri" panose="020F0502020204030204" pitchFamily="34" charset="0"/>
                        <a:cs typeface="Times New Roman" panose="02020603050405020304" pitchFamily="18" charset="0"/>
                      </a:endParaRPr>
                    </a:p>
                  </a:txBody>
                  <a:tcPr marL="55589" marR="55589" marT="0" marB="0" anchor="b"/>
                </a:tc>
                <a:tc>
                  <a:txBody>
                    <a:bodyPr/>
                    <a:lstStyle/>
                    <a:p>
                      <a:pPr algn="l">
                        <a:lnSpc>
                          <a:spcPct val="107000"/>
                        </a:lnSpc>
                        <a:spcAft>
                          <a:spcPts val="200"/>
                        </a:spcAft>
                      </a:pPr>
                      <a:r>
                        <a:rPr lang="en-IN" sz="2000" dirty="0">
                          <a:effectLst/>
                          <a:latin typeface="+mn-lt"/>
                          <a:cs typeface="Times New Roman" panose="02020603050405020304" pitchFamily="18" charset="0"/>
                        </a:rPr>
                        <a:t>FLEXURAL  STRENGTH (N/mm</a:t>
                      </a:r>
                      <a:r>
                        <a:rPr lang="en-IN" sz="2000" baseline="30000" dirty="0">
                          <a:effectLst/>
                          <a:latin typeface="+mn-lt"/>
                          <a:cs typeface="Times New Roman" panose="02020603050405020304" pitchFamily="18" charset="0"/>
                        </a:rPr>
                        <a:t>2</a:t>
                      </a:r>
                      <a:r>
                        <a:rPr lang="en-IN" sz="2000" dirty="0">
                          <a:effectLst/>
                          <a:latin typeface="+mn-lt"/>
                          <a:cs typeface="Times New Roman" panose="02020603050405020304" pitchFamily="18" charset="0"/>
                        </a:rPr>
                        <a:t>) at 7 DAYS</a:t>
                      </a:r>
                      <a:endParaRPr lang="en-IN" sz="2000" dirty="0">
                        <a:effectLst/>
                        <a:latin typeface="+mn-lt"/>
                        <a:ea typeface="Calibri" panose="020F0502020204030204" pitchFamily="34" charset="0"/>
                        <a:cs typeface="Times New Roman" panose="02020603050405020304" pitchFamily="18" charset="0"/>
                      </a:endParaRPr>
                    </a:p>
                  </a:txBody>
                  <a:tcPr marL="55589" marR="55589" marT="0" marB="0" anchor="b"/>
                </a:tc>
                <a:extLst>
                  <a:ext uri="{0D108BD9-81ED-4DB2-BD59-A6C34878D82A}">
                    <a16:rowId xmlns:a16="http://schemas.microsoft.com/office/drawing/2014/main" val="1785547591"/>
                  </a:ext>
                </a:extLst>
              </a:tr>
              <a:tr h="185298">
                <a:tc>
                  <a:txBody>
                    <a:bodyPr/>
                    <a:lstStyle/>
                    <a:p>
                      <a:pPr algn="l">
                        <a:lnSpc>
                          <a:spcPct val="107000"/>
                        </a:lnSpc>
                        <a:spcAft>
                          <a:spcPts val="200"/>
                        </a:spcAft>
                      </a:pPr>
                      <a:r>
                        <a:rPr lang="en-IN" sz="2000" dirty="0">
                          <a:effectLst/>
                          <a:latin typeface="+mn-lt"/>
                          <a:cs typeface="Times New Roman" panose="02020603050405020304" pitchFamily="18" charset="0"/>
                        </a:rPr>
                        <a:t>RB1</a:t>
                      </a:r>
                      <a:endParaRPr lang="en-IN" sz="2000" dirty="0">
                        <a:effectLst/>
                        <a:latin typeface="+mn-lt"/>
                        <a:ea typeface="Calibri" panose="020F0502020204030204" pitchFamily="34" charset="0"/>
                        <a:cs typeface="Times New Roman" panose="02020603050405020304" pitchFamily="18" charset="0"/>
                      </a:endParaRPr>
                    </a:p>
                  </a:txBody>
                  <a:tcPr marL="55589" marR="55589" marT="0" marB="0" anchor="b"/>
                </a:tc>
                <a:tc>
                  <a:txBody>
                    <a:bodyPr/>
                    <a:lstStyle/>
                    <a:p>
                      <a:pPr algn="r">
                        <a:lnSpc>
                          <a:spcPct val="107000"/>
                        </a:lnSpc>
                        <a:spcAft>
                          <a:spcPts val="200"/>
                        </a:spcAft>
                      </a:pPr>
                      <a:r>
                        <a:rPr lang="en-IN" sz="2000">
                          <a:effectLst/>
                          <a:latin typeface="+mn-lt"/>
                          <a:cs typeface="Times New Roman" panose="02020603050405020304" pitchFamily="18" charset="0"/>
                        </a:rPr>
                        <a:t>1.12</a:t>
                      </a:r>
                      <a:endParaRPr lang="en-IN" sz="2000">
                        <a:effectLst/>
                        <a:latin typeface="+mn-lt"/>
                        <a:ea typeface="Calibri" panose="020F0502020204030204" pitchFamily="34" charset="0"/>
                        <a:cs typeface="Times New Roman" panose="02020603050405020304" pitchFamily="18" charset="0"/>
                      </a:endParaRPr>
                    </a:p>
                  </a:txBody>
                  <a:tcPr marL="55589" marR="55589" marT="0" marB="0" anchor="b"/>
                </a:tc>
                <a:extLst>
                  <a:ext uri="{0D108BD9-81ED-4DB2-BD59-A6C34878D82A}">
                    <a16:rowId xmlns:a16="http://schemas.microsoft.com/office/drawing/2014/main" val="254907923"/>
                  </a:ext>
                </a:extLst>
              </a:tr>
              <a:tr h="185298">
                <a:tc>
                  <a:txBody>
                    <a:bodyPr/>
                    <a:lstStyle/>
                    <a:p>
                      <a:pPr algn="l">
                        <a:lnSpc>
                          <a:spcPct val="107000"/>
                        </a:lnSpc>
                        <a:spcAft>
                          <a:spcPts val="200"/>
                        </a:spcAft>
                      </a:pPr>
                      <a:r>
                        <a:rPr lang="en-IN" sz="2000" dirty="0">
                          <a:effectLst/>
                          <a:latin typeface="+mn-lt"/>
                          <a:cs typeface="Times New Roman" panose="02020603050405020304" pitchFamily="18" charset="0"/>
                        </a:rPr>
                        <a:t>RB2</a:t>
                      </a:r>
                      <a:endParaRPr lang="en-IN" sz="2000" dirty="0">
                        <a:effectLst/>
                        <a:latin typeface="+mn-lt"/>
                        <a:ea typeface="Calibri" panose="020F0502020204030204" pitchFamily="34" charset="0"/>
                        <a:cs typeface="Times New Roman" panose="02020603050405020304" pitchFamily="18" charset="0"/>
                      </a:endParaRPr>
                    </a:p>
                  </a:txBody>
                  <a:tcPr marL="55589" marR="55589" marT="0" marB="0" anchor="b"/>
                </a:tc>
                <a:tc>
                  <a:txBody>
                    <a:bodyPr/>
                    <a:lstStyle/>
                    <a:p>
                      <a:pPr algn="r">
                        <a:lnSpc>
                          <a:spcPct val="107000"/>
                        </a:lnSpc>
                        <a:spcAft>
                          <a:spcPts val="200"/>
                        </a:spcAft>
                      </a:pPr>
                      <a:r>
                        <a:rPr lang="en-IN" sz="2000">
                          <a:effectLst/>
                          <a:latin typeface="+mn-lt"/>
                          <a:cs typeface="Times New Roman" panose="02020603050405020304" pitchFamily="18" charset="0"/>
                        </a:rPr>
                        <a:t>1.53</a:t>
                      </a:r>
                      <a:endParaRPr lang="en-IN" sz="2000">
                        <a:effectLst/>
                        <a:latin typeface="+mn-lt"/>
                        <a:ea typeface="Calibri" panose="020F0502020204030204" pitchFamily="34" charset="0"/>
                        <a:cs typeface="Times New Roman" panose="02020603050405020304" pitchFamily="18" charset="0"/>
                      </a:endParaRPr>
                    </a:p>
                  </a:txBody>
                  <a:tcPr marL="55589" marR="55589" marT="0" marB="0" anchor="b"/>
                </a:tc>
                <a:extLst>
                  <a:ext uri="{0D108BD9-81ED-4DB2-BD59-A6C34878D82A}">
                    <a16:rowId xmlns:a16="http://schemas.microsoft.com/office/drawing/2014/main" val="3869807530"/>
                  </a:ext>
                </a:extLst>
              </a:tr>
              <a:tr h="185298">
                <a:tc>
                  <a:txBody>
                    <a:bodyPr/>
                    <a:lstStyle/>
                    <a:p>
                      <a:pPr algn="l">
                        <a:lnSpc>
                          <a:spcPct val="107000"/>
                        </a:lnSpc>
                        <a:spcAft>
                          <a:spcPts val="200"/>
                        </a:spcAft>
                      </a:pPr>
                      <a:r>
                        <a:rPr lang="en-IN" sz="2000" dirty="0">
                          <a:effectLst/>
                          <a:latin typeface="+mn-lt"/>
                          <a:cs typeface="Times New Roman" panose="02020603050405020304" pitchFamily="18" charset="0"/>
                        </a:rPr>
                        <a:t>RB3</a:t>
                      </a:r>
                      <a:endParaRPr lang="en-IN" sz="2000" dirty="0">
                        <a:effectLst/>
                        <a:latin typeface="+mn-lt"/>
                        <a:ea typeface="Calibri" panose="020F0502020204030204" pitchFamily="34" charset="0"/>
                        <a:cs typeface="Times New Roman" panose="02020603050405020304" pitchFamily="18" charset="0"/>
                      </a:endParaRPr>
                    </a:p>
                  </a:txBody>
                  <a:tcPr marL="55589" marR="55589" marT="0" marB="0" anchor="b"/>
                </a:tc>
                <a:tc>
                  <a:txBody>
                    <a:bodyPr/>
                    <a:lstStyle/>
                    <a:p>
                      <a:pPr algn="r">
                        <a:lnSpc>
                          <a:spcPct val="107000"/>
                        </a:lnSpc>
                        <a:spcAft>
                          <a:spcPts val="200"/>
                        </a:spcAft>
                      </a:pPr>
                      <a:r>
                        <a:rPr lang="en-IN" sz="2000">
                          <a:effectLst/>
                          <a:latin typeface="+mn-lt"/>
                          <a:cs typeface="Times New Roman" panose="02020603050405020304" pitchFamily="18" charset="0"/>
                        </a:rPr>
                        <a:t>1.78</a:t>
                      </a:r>
                      <a:endParaRPr lang="en-IN" sz="2000">
                        <a:effectLst/>
                        <a:latin typeface="+mn-lt"/>
                        <a:ea typeface="Calibri" panose="020F0502020204030204" pitchFamily="34" charset="0"/>
                        <a:cs typeface="Times New Roman" panose="02020603050405020304" pitchFamily="18" charset="0"/>
                      </a:endParaRPr>
                    </a:p>
                  </a:txBody>
                  <a:tcPr marL="55589" marR="55589" marT="0" marB="0" anchor="b"/>
                </a:tc>
                <a:extLst>
                  <a:ext uri="{0D108BD9-81ED-4DB2-BD59-A6C34878D82A}">
                    <a16:rowId xmlns:a16="http://schemas.microsoft.com/office/drawing/2014/main" val="3928585861"/>
                  </a:ext>
                </a:extLst>
              </a:tr>
              <a:tr h="185298">
                <a:tc>
                  <a:txBody>
                    <a:bodyPr/>
                    <a:lstStyle/>
                    <a:p>
                      <a:pPr algn="l">
                        <a:lnSpc>
                          <a:spcPct val="107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55589" marR="55589"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1.48</a:t>
                      </a:r>
                      <a:endParaRPr lang="en-IN" sz="2000" dirty="0">
                        <a:effectLst/>
                        <a:latin typeface="+mn-lt"/>
                        <a:ea typeface="Calibri" panose="020F0502020204030204" pitchFamily="34" charset="0"/>
                        <a:cs typeface="Times New Roman" panose="02020603050405020304" pitchFamily="18" charset="0"/>
                      </a:endParaRPr>
                    </a:p>
                  </a:txBody>
                  <a:tcPr marL="55589" marR="55589" marT="0" marB="0" anchor="b"/>
                </a:tc>
                <a:extLst>
                  <a:ext uri="{0D108BD9-81ED-4DB2-BD59-A6C34878D82A}">
                    <a16:rowId xmlns:a16="http://schemas.microsoft.com/office/drawing/2014/main" val="1067948215"/>
                  </a:ext>
                </a:extLst>
              </a:tr>
            </a:tbl>
          </a:graphicData>
        </a:graphic>
      </p:graphicFrame>
      <p:grpSp>
        <p:nvGrpSpPr>
          <p:cNvPr id="26" name="Group 25">
            <a:extLst>
              <a:ext uri="{FF2B5EF4-FFF2-40B4-BE49-F238E27FC236}">
                <a16:creationId xmlns:a16="http://schemas.microsoft.com/office/drawing/2014/main" id="{794D77B0-E890-DD67-86AB-D15F33E187EF}"/>
              </a:ext>
            </a:extLst>
          </p:cNvPr>
          <p:cNvGrpSpPr>
            <a:grpSpLocks noChangeAspect="1"/>
          </p:cNvGrpSpPr>
          <p:nvPr/>
        </p:nvGrpSpPr>
        <p:grpSpPr bwMode="auto">
          <a:xfrm>
            <a:off x="6404601" y="2625494"/>
            <a:ext cx="4572000" cy="2743200"/>
            <a:chOff x="2455" y="352"/>
            <a:chExt cx="7200" cy="4320"/>
          </a:xfrm>
        </p:grpSpPr>
        <p:sp>
          <p:nvSpPr>
            <p:cNvPr id="27" name="AutoShape 147">
              <a:extLst>
                <a:ext uri="{FF2B5EF4-FFF2-40B4-BE49-F238E27FC236}">
                  <a16:creationId xmlns:a16="http://schemas.microsoft.com/office/drawing/2014/main" id="{3BA33897-A7F9-2E7A-BC9E-95B8DA7F26F9}"/>
                </a:ext>
              </a:extLst>
            </p:cNvPr>
            <p:cNvSpPr>
              <a:spLocks noChangeAspect="1" noEditPoints="1" noChangeArrowheads="1" noChangeShapeType="1" noTextEdit="1"/>
            </p:cNvSpPr>
            <p:nvPr/>
          </p:nvSpPr>
          <p:spPr bwMode="auto">
            <a:xfrm>
              <a:off x="2980" y="2675"/>
              <a:ext cx="2017" cy="1227"/>
            </a:xfrm>
            <a:custGeom>
              <a:avLst/>
              <a:gdLst>
                <a:gd name="T0" fmla="+- 0 2981 2981"/>
                <a:gd name="T1" fmla="*/ T0 w 2017"/>
                <a:gd name="T2" fmla="+- 0 3902 2675"/>
                <a:gd name="T3" fmla="*/ 3902 h 1227"/>
                <a:gd name="T4" fmla="+- 0 3383 2981"/>
                <a:gd name="T5" fmla="*/ T4 w 2017"/>
                <a:gd name="T6" fmla="+- 0 3902 2675"/>
                <a:gd name="T7" fmla="*/ 3902 h 1227"/>
                <a:gd name="T8" fmla="+- 0 4190 2981"/>
                <a:gd name="T9" fmla="*/ T8 w 2017"/>
                <a:gd name="T10" fmla="+- 0 3902 2675"/>
                <a:gd name="T11" fmla="*/ 3902 h 1227"/>
                <a:gd name="T12" fmla="+- 0 4997 2981"/>
                <a:gd name="T13" fmla="*/ T12 w 2017"/>
                <a:gd name="T14" fmla="+- 0 3902 2675"/>
                <a:gd name="T15" fmla="*/ 3902 h 1227"/>
                <a:gd name="T16" fmla="+- 0 2981 2981"/>
                <a:gd name="T17" fmla="*/ T16 w 2017"/>
                <a:gd name="T18" fmla="+- 0 3595 2675"/>
                <a:gd name="T19" fmla="*/ 3595 h 1227"/>
                <a:gd name="T20" fmla="+- 0 3383 2981"/>
                <a:gd name="T21" fmla="*/ T20 w 2017"/>
                <a:gd name="T22" fmla="+- 0 3595 2675"/>
                <a:gd name="T23" fmla="*/ 3595 h 1227"/>
                <a:gd name="T24" fmla="+- 0 4190 2981"/>
                <a:gd name="T25" fmla="*/ T24 w 2017"/>
                <a:gd name="T26" fmla="+- 0 3595 2675"/>
                <a:gd name="T27" fmla="*/ 3595 h 1227"/>
                <a:gd name="T28" fmla="+- 0 4997 2981"/>
                <a:gd name="T29" fmla="*/ T28 w 2017"/>
                <a:gd name="T30" fmla="+- 0 3595 2675"/>
                <a:gd name="T31" fmla="*/ 3595 h 1227"/>
                <a:gd name="T32" fmla="+- 0 2981 2981"/>
                <a:gd name="T33" fmla="*/ T32 w 2017"/>
                <a:gd name="T34" fmla="+- 0 3290 2675"/>
                <a:gd name="T35" fmla="*/ 3290 h 1227"/>
                <a:gd name="T36" fmla="+- 0 3383 2981"/>
                <a:gd name="T37" fmla="*/ T36 w 2017"/>
                <a:gd name="T38" fmla="+- 0 3290 2675"/>
                <a:gd name="T39" fmla="*/ 3290 h 1227"/>
                <a:gd name="T40" fmla="+- 0 4190 2981"/>
                <a:gd name="T41" fmla="*/ T40 w 2017"/>
                <a:gd name="T42" fmla="+- 0 3290 2675"/>
                <a:gd name="T43" fmla="*/ 3290 h 1227"/>
                <a:gd name="T44" fmla="+- 0 4997 2981"/>
                <a:gd name="T45" fmla="*/ T44 w 2017"/>
                <a:gd name="T46" fmla="+- 0 3290 2675"/>
                <a:gd name="T47" fmla="*/ 3290 h 1227"/>
                <a:gd name="T48" fmla="+- 0 2981 2981"/>
                <a:gd name="T49" fmla="*/ T48 w 2017"/>
                <a:gd name="T50" fmla="+- 0 2983 2675"/>
                <a:gd name="T51" fmla="*/ 2983 h 1227"/>
                <a:gd name="T52" fmla="+- 0 3383 2981"/>
                <a:gd name="T53" fmla="*/ T52 w 2017"/>
                <a:gd name="T54" fmla="+- 0 2983 2675"/>
                <a:gd name="T55" fmla="*/ 2983 h 1227"/>
                <a:gd name="T56" fmla="+- 0 4190 2981"/>
                <a:gd name="T57" fmla="*/ T56 w 2017"/>
                <a:gd name="T58" fmla="+- 0 2983 2675"/>
                <a:gd name="T59" fmla="*/ 2983 h 1227"/>
                <a:gd name="T60" fmla="+- 0 4997 2981"/>
                <a:gd name="T61" fmla="*/ T60 w 2017"/>
                <a:gd name="T62" fmla="+- 0 2983 2675"/>
                <a:gd name="T63" fmla="*/ 2983 h 1227"/>
                <a:gd name="T64" fmla="+- 0 2981 2981"/>
                <a:gd name="T65" fmla="*/ T64 w 2017"/>
                <a:gd name="T66" fmla="+- 0 2675 2675"/>
                <a:gd name="T67" fmla="*/ 2675 h 1227"/>
                <a:gd name="T68" fmla="+- 0 3383 2981"/>
                <a:gd name="T69" fmla="*/ T68 w 2017"/>
                <a:gd name="T70" fmla="+- 0 2675 2675"/>
                <a:gd name="T71" fmla="*/ 2675 h 1227"/>
                <a:gd name="T72" fmla="+- 0 4190 2981"/>
                <a:gd name="T73" fmla="*/ T72 w 2017"/>
                <a:gd name="T74" fmla="+- 0 2675 2675"/>
                <a:gd name="T75" fmla="*/ 2675 h 1227"/>
                <a:gd name="T76" fmla="+- 0 4997 2981"/>
                <a:gd name="T77" fmla="*/ T76 w 2017"/>
                <a:gd name="T78" fmla="+- 0 2675 2675"/>
                <a:gd name="T79" fmla="*/ 2675 h 122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2017" h="1227">
                  <a:moveTo>
                    <a:pt x="0" y="1227"/>
                  </a:moveTo>
                  <a:lnTo>
                    <a:pt x="402" y="1227"/>
                  </a:lnTo>
                  <a:moveTo>
                    <a:pt x="1209" y="1227"/>
                  </a:moveTo>
                  <a:lnTo>
                    <a:pt x="2016" y="1227"/>
                  </a:lnTo>
                  <a:moveTo>
                    <a:pt x="0" y="920"/>
                  </a:moveTo>
                  <a:lnTo>
                    <a:pt x="402" y="920"/>
                  </a:lnTo>
                  <a:moveTo>
                    <a:pt x="1209" y="920"/>
                  </a:moveTo>
                  <a:lnTo>
                    <a:pt x="2016" y="920"/>
                  </a:lnTo>
                  <a:moveTo>
                    <a:pt x="0" y="615"/>
                  </a:moveTo>
                  <a:lnTo>
                    <a:pt x="402" y="615"/>
                  </a:lnTo>
                  <a:moveTo>
                    <a:pt x="1209" y="615"/>
                  </a:moveTo>
                  <a:lnTo>
                    <a:pt x="2016" y="615"/>
                  </a:lnTo>
                  <a:moveTo>
                    <a:pt x="0" y="308"/>
                  </a:moveTo>
                  <a:lnTo>
                    <a:pt x="402" y="308"/>
                  </a:lnTo>
                  <a:moveTo>
                    <a:pt x="1209" y="308"/>
                  </a:moveTo>
                  <a:lnTo>
                    <a:pt x="2016" y="308"/>
                  </a:lnTo>
                  <a:moveTo>
                    <a:pt x="0" y="0"/>
                  </a:moveTo>
                  <a:lnTo>
                    <a:pt x="402" y="0"/>
                  </a:lnTo>
                  <a:moveTo>
                    <a:pt x="1209" y="0"/>
                  </a:moveTo>
                  <a:lnTo>
                    <a:pt x="2016"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28" name="Picture 27">
              <a:extLst>
                <a:ext uri="{FF2B5EF4-FFF2-40B4-BE49-F238E27FC236}">
                  <a16:creationId xmlns:a16="http://schemas.microsoft.com/office/drawing/2014/main" id="{4EBD94F2-1617-FF2B-A5B0-8EFEA47380C6}"/>
                </a:ext>
              </a:extLst>
            </p:cNvPr>
            <p:cNvPicPr>
              <a:picLocks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83" y="2492"/>
              <a:ext cx="807" cy="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AutoShape 145">
              <a:extLst>
                <a:ext uri="{FF2B5EF4-FFF2-40B4-BE49-F238E27FC236}">
                  <a16:creationId xmlns:a16="http://schemas.microsoft.com/office/drawing/2014/main" id="{E9A1BA99-C402-B7F8-3B6F-71685F61CFD2}"/>
                </a:ext>
              </a:extLst>
            </p:cNvPr>
            <p:cNvSpPr>
              <a:spLocks noChangeAspect="1" noEditPoints="1" noChangeArrowheads="1" noChangeShapeType="1" noTextEdit="1"/>
            </p:cNvSpPr>
            <p:nvPr/>
          </p:nvSpPr>
          <p:spPr bwMode="auto">
            <a:xfrm>
              <a:off x="2980" y="2063"/>
              <a:ext cx="3630" cy="1839"/>
            </a:xfrm>
            <a:custGeom>
              <a:avLst/>
              <a:gdLst>
                <a:gd name="T0" fmla="+- 0 5804 2981"/>
                <a:gd name="T1" fmla="*/ T0 w 3630"/>
                <a:gd name="T2" fmla="+- 0 3902 2063"/>
                <a:gd name="T3" fmla="*/ 3902 h 1839"/>
                <a:gd name="T4" fmla="+- 0 6611 2981"/>
                <a:gd name="T5" fmla="*/ T4 w 3630"/>
                <a:gd name="T6" fmla="+- 0 3902 2063"/>
                <a:gd name="T7" fmla="*/ 3902 h 1839"/>
                <a:gd name="T8" fmla="+- 0 5804 2981"/>
                <a:gd name="T9" fmla="*/ T8 w 3630"/>
                <a:gd name="T10" fmla="+- 0 3595 2063"/>
                <a:gd name="T11" fmla="*/ 3595 h 1839"/>
                <a:gd name="T12" fmla="+- 0 6611 2981"/>
                <a:gd name="T13" fmla="*/ T12 w 3630"/>
                <a:gd name="T14" fmla="+- 0 3595 2063"/>
                <a:gd name="T15" fmla="*/ 3595 h 1839"/>
                <a:gd name="T16" fmla="+- 0 5804 2981"/>
                <a:gd name="T17" fmla="*/ T16 w 3630"/>
                <a:gd name="T18" fmla="+- 0 3290 2063"/>
                <a:gd name="T19" fmla="*/ 3290 h 1839"/>
                <a:gd name="T20" fmla="+- 0 6611 2981"/>
                <a:gd name="T21" fmla="*/ T20 w 3630"/>
                <a:gd name="T22" fmla="+- 0 3290 2063"/>
                <a:gd name="T23" fmla="*/ 3290 h 1839"/>
                <a:gd name="T24" fmla="+- 0 5804 2981"/>
                <a:gd name="T25" fmla="*/ T24 w 3630"/>
                <a:gd name="T26" fmla="+- 0 2983 2063"/>
                <a:gd name="T27" fmla="*/ 2983 h 1839"/>
                <a:gd name="T28" fmla="+- 0 6611 2981"/>
                <a:gd name="T29" fmla="*/ T28 w 3630"/>
                <a:gd name="T30" fmla="+- 0 2983 2063"/>
                <a:gd name="T31" fmla="*/ 2983 h 1839"/>
                <a:gd name="T32" fmla="+- 0 5804 2981"/>
                <a:gd name="T33" fmla="*/ T32 w 3630"/>
                <a:gd name="T34" fmla="+- 0 2675 2063"/>
                <a:gd name="T35" fmla="*/ 2675 h 1839"/>
                <a:gd name="T36" fmla="+- 0 6611 2981"/>
                <a:gd name="T37" fmla="*/ T36 w 3630"/>
                <a:gd name="T38" fmla="+- 0 2675 2063"/>
                <a:gd name="T39" fmla="*/ 2675 h 1839"/>
                <a:gd name="T40" fmla="+- 0 5804 2981"/>
                <a:gd name="T41" fmla="*/ T40 w 3630"/>
                <a:gd name="T42" fmla="+- 0 2368 2063"/>
                <a:gd name="T43" fmla="*/ 2368 h 1839"/>
                <a:gd name="T44" fmla="+- 0 6611 2981"/>
                <a:gd name="T45" fmla="*/ T44 w 3630"/>
                <a:gd name="T46" fmla="+- 0 2368 2063"/>
                <a:gd name="T47" fmla="*/ 2368 h 1839"/>
                <a:gd name="T48" fmla="+- 0 2981 2981"/>
                <a:gd name="T49" fmla="*/ T48 w 3630"/>
                <a:gd name="T50" fmla="+- 0 2063 2063"/>
                <a:gd name="T51" fmla="*/ 2063 h 1839"/>
                <a:gd name="T52" fmla="+- 0 4997 2981"/>
                <a:gd name="T53" fmla="*/ T52 w 3630"/>
                <a:gd name="T54" fmla="+- 0 2063 2063"/>
                <a:gd name="T55" fmla="*/ 2063 h 1839"/>
                <a:gd name="T56" fmla="+- 0 5804 2981"/>
                <a:gd name="T57" fmla="*/ T56 w 3630"/>
                <a:gd name="T58" fmla="+- 0 2063 2063"/>
                <a:gd name="T59" fmla="*/ 2063 h 1839"/>
                <a:gd name="T60" fmla="+- 0 6611 2981"/>
                <a:gd name="T61" fmla="*/ T60 w 3630"/>
                <a:gd name="T62" fmla="+- 0 2063 2063"/>
                <a:gd name="T63" fmla="*/ 2063 h 18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3630" h="1839">
                  <a:moveTo>
                    <a:pt x="2823" y="1839"/>
                  </a:moveTo>
                  <a:lnTo>
                    <a:pt x="3630" y="1839"/>
                  </a:lnTo>
                  <a:moveTo>
                    <a:pt x="2823" y="1532"/>
                  </a:moveTo>
                  <a:lnTo>
                    <a:pt x="3630" y="1532"/>
                  </a:lnTo>
                  <a:moveTo>
                    <a:pt x="2823" y="1227"/>
                  </a:moveTo>
                  <a:lnTo>
                    <a:pt x="3630" y="1227"/>
                  </a:lnTo>
                  <a:moveTo>
                    <a:pt x="2823" y="920"/>
                  </a:moveTo>
                  <a:lnTo>
                    <a:pt x="3630" y="920"/>
                  </a:lnTo>
                  <a:moveTo>
                    <a:pt x="2823" y="612"/>
                  </a:moveTo>
                  <a:lnTo>
                    <a:pt x="3630" y="612"/>
                  </a:lnTo>
                  <a:moveTo>
                    <a:pt x="2823" y="305"/>
                  </a:moveTo>
                  <a:lnTo>
                    <a:pt x="3630" y="305"/>
                  </a:lnTo>
                  <a:moveTo>
                    <a:pt x="0" y="0"/>
                  </a:moveTo>
                  <a:lnTo>
                    <a:pt x="2016" y="0"/>
                  </a:lnTo>
                  <a:moveTo>
                    <a:pt x="2823" y="0"/>
                  </a:moveTo>
                  <a:lnTo>
                    <a:pt x="3630"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0" name="Picture 29">
              <a:extLst>
                <a:ext uri="{FF2B5EF4-FFF2-40B4-BE49-F238E27FC236}">
                  <a16:creationId xmlns:a16="http://schemas.microsoft.com/office/drawing/2014/main" id="{9C8B779C-6EDB-ECA7-1B5F-EF52271DD949}"/>
                </a:ext>
              </a:extLst>
            </p:cNvPr>
            <p:cNvPicPr>
              <a:picLocks noChangeAspect="1" noEditPoint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97" y="1864"/>
              <a:ext cx="807" cy="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AutoShape 143">
              <a:extLst>
                <a:ext uri="{FF2B5EF4-FFF2-40B4-BE49-F238E27FC236}">
                  <a16:creationId xmlns:a16="http://schemas.microsoft.com/office/drawing/2014/main" id="{E6059B73-CAD6-DC21-2644-1C872ECA7559}"/>
                </a:ext>
              </a:extLst>
            </p:cNvPr>
            <p:cNvSpPr>
              <a:spLocks noChangeAspect="1" noEditPoints="1" noChangeArrowheads="1" noChangeShapeType="1" noTextEdit="1"/>
            </p:cNvSpPr>
            <p:nvPr/>
          </p:nvSpPr>
          <p:spPr bwMode="auto">
            <a:xfrm>
              <a:off x="7417" y="2063"/>
              <a:ext cx="807" cy="1839"/>
            </a:xfrm>
            <a:custGeom>
              <a:avLst/>
              <a:gdLst>
                <a:gd name="T0" fmla="+- 0 7418 7418"/>
                <a:gd name="T1" fmla="*/ T0 w 807"/>
                <a:gd name="T2" fmla="+- 0 3902 2063"/>
                <a:gd name="T3" fmla="*/ 3902 h 1839"/>
                <a:gd name="T4" fmla="+- 0 8225 7418"/>
                <a:gd name="T5" fmla="*/ T4 w 807"/>
                <a:gd name="T6" fmla="+- 0 3902 2063"/>
                <a:gd name="T7" fmla="*/ 3902 h 1839"/>
                <a:gd name="T8" fmla="+- 0 7418 7418"/>
                <a:gd name="T9" fmla="*/ T8 w 807"/>
                <a:gd name="T10" fmla="+- 0 3595 2063"/>
                <a:gd name="T11" fmla="*/ 3595 h 1839"/>
                <a:gd name="T12" fmla="+- 0 8225 7418"/>
                <a:gd name="T13" fmla="*/ T12 w 807"/>
                <a:gd name="T14" fmla="+- 0 3595 2063"/>
                <a:gd name="T15" fmla="*/ 3595 h 1839"/>
                <a:gd name="T16" fmla="+- 0 7418 7418"/>
                <a:gd name="T17" fmla="*/ T16 w 807"/>
                <a:gd name="T18" fmla="+- 0 3290 2063"/>
                <a:gd name="T19" fmla="*/ 3290 h 1839"/>
                <a:gd name="T20" fmla="+- 0 8225 7418"/>
                <a:gd name="T21" fmla="*/ T20 w 807"/>
                <a:gd name="T22" fmla="+- 0 3290 2063"/>
                <a:gd name="T23" fmla="*/ 3290 h 1839"/>
                <a:gd name="T24" fmla="+- 0 7418 7418"/>
                <a:gd name="T25" fmla="*/ T24 w 807"/>
                <a:gd name="T26" fmla="+- 0 2983 2063"/>
                <a:gd name="T27" fmla="*/ 2983 h 1839"/>
                <a:gd name="T28" fmla="+- 0 8225 7418"/>
                <a:gd name="T29" fmla="*/ T28 w 807"/>
                <a:gd name="T30" fmla="+- 0 2983 2063"/>
                <a:gd name="T31" fmla="*/ 2983 h 1839"/>
                <a:gd name="T32" fmla="+- 0 7418 7418"/>
                <a:gd name="T33" fmla="*/ T32 w 807"/>
                <a:gd name="T34" fmla="+- 0 2675 2063"/>
                <a:gd name="T35" fmla="*/ 2675 h 1839"/>
                <a:gd name="T36" fmla="+- 0 8225 7418"/>
                <a:gd name="T37" fmla="*/ T36 w 807"/>
                <a:gd name="T38" fmla="+- 0 2675 2063"/>
                <a:gd name="T39" fmla="*/ 2675 h 1839"/>
                <a:gd name="T40" fmla="+- 0 7418 7418"/>
                <a:gd name="T41" fmla="*/ T40 w 807"/>
                <a:gd name="T42" fmla="+- 0 2368 2063"/>
                <a:gd name="T43" fmla="*/ 2368 h 1839"/>
                <a:gd name="T44" fmla="+- 0 8225 7418"/>
                <a:gd name="T45" fmla="*/ T44 w 807"/>
                <a:gd name="T46" fmla="+- 0 2368 2063"/>
                <a:gd name="T47" fmla="*/ 2368 h 1839"/>
                <a:gd name="T48" fmla="+- 0 7418 7418"/>
                <a:gd name="T49" fmla="*/ T48 w 807"/>
                <a:gd name="T50" fmla="+- 0 2063 2063"/>
                <a:gd name="T51" fmla="*/ 2063 h 1839"/>
                <a:gd name="T52" fmla="+- 0 8225 7418"/>
                <a:gd name="T53" fmla="*/ T52 w 807"/>
                <a:gd name="T54" fmla="+- 0 2063 2063"/>
                <a:gd name="T55" fmla="*/ 2063 h 18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807" h="1839">
                  <a:moveTo>
                    <a:pt x="0" y="1839"/>
                  </a:moveTo>
                  <a:lnTo>
                    <a:pt x="807" y="1839"/>
                  </a:lnTo>
                  <a:moveTo>
                    <a:pt x="0" y="1532"/>
                  </a:moveTo>
                  <a:lnTo>
                    <a:pt x="807" y="1532"/>
                  </a:lnTo>
                  <a:moveTo>
                    <a:pt x="0" y="1227"/>
                  </a:moveTo>
                  <a:lnTo>
                    <a:pt x="807" y="1227"/>
                  </a:lnTo>
                  <a:moveTo>
                    <a:pt x="0" y="920"/>
                  </a:moveTo>
                  <a:lnTo>
                    <a:pt x="807" y="920"/>
                  </a:lnTo>
                  <a:moveTo>
                    <a:pt x="0" y="612"/>
                  </a:moveTo>
                  <a:lnTo>
                    <a:pt x="807" y="612"/>
                  </a:lnTo>
                  <a:moveTo>
                    <a:pt x="0" y="305"/>
                  </a:moveTo>
                  <a:lnTo>
                    <a:pt x="807" y="305"/>
                  </a:lnTo>
                  <a:moveTo>
                    <a:pt x="0" y="0"/>
                  </a:moveTo>
                  <a:lnTo>
                    <a:pt x="807"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cxnSp>
          <p:nvCxnSpPr>
            <p:cNvPr id="32" name="Line 142">
              <a:extLst>
                <a:ext uri="{FF2B5EF4-FFF2-40B4-BE49-F238E27FC236}">
                  <a16:creationId xmlns:a16="http://schemas.microsoft.com/office/drawing/2014/main" id="{C5145E6C-FC2E-8438-2C0E-861561C03C35}"/>
                </a:ext>
              </a:extLst>
            </p:cNvPr>
            <p:cNvCxnSpPr>
              <a:cxnSpLocks noChangeAspect="1" noEditPoints="1" noChangeArrowheads="1" noChangeShapeType="1"/>
            </p:cNvCxnSpPr>
            <p:nvPr/>
          </p:nvCxnSpPr>
          <p:spPr bwMode="auto">
            <a:xfrm>
              <a:off x="2981" y="1449"/>
              <a:ext cx="6453" cy="0"/>
            </a:xfrm>
            <a:prstGeom prst="line">
              <a:avLst/>
            </a:prstGeom>
            <a:noFill/>
            <a:ln w="9144">
              <a:solidFill>
                <a:srgbClr val="DFE4EB"/>
              </a:solidFill>
              <a:prstDash val="solid"/>
              <a:round/>
              <a:headEnd/>
              <a:tailEnd/>
            </a:ln>
            <a:extLst>
              <a:ext uri="{909E8E84-426E-40DD-AFC4-6F175D3DCCD1}">
                <a14:hiddenFill xmlns:a14="http://schemas.microsoft.com/office/drawing/2010/main">
                  <a:noFill/>
                </a14:hiddenFill>
              </a:ext>
            </a:extLst>
          </p:spPr>
        </p:cxnSp>
        <p:pic>
          <p:nvPicPr>
            <p:cNvPr id="33" name="Picture 32">
              <a:extLst>
                <a:ext uri="{FF2B5EF4-FFF2-40B4-BE49-F238E27FC236}">
                  <a16:creationId xmlns:a16="http://schemas.microsoft.com/office/drawing/2014/main" id="{C181CAC9-25E3-B5FB-D9F4-98EDC39037B3}"/>
                </a:ext>
              </a:extLst>
            </p:cNvPr>
            <p:cNvPicPr>
              <a:picLocks noChangeAspect="1" noEditPoint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10" y="1480"/>
              <a:ext cx="807" cy="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140">
              <a:extLst>
                <a:ext uri="{FF2B5EF4-FFF2-40B4-BE49-F238E27FC236}">
                  <a16:creationId xmlns:a16="http://schemas.microsoft.com/office/drawing/2014/main" id="{A3C404EB-5274-74D3-12D9-CD21C50086C1}"/>
                </a:ext>
              </a:extLst>
            </p:cNvPr>
            <p:cNvSpPr>
              <a:spLocks noChangeAspect="1" noEditPoints="1" noChangeArrowheads="1" noChangeShapeType="1" noTextEdit="1"/>
            </p:cNvSpPr>
            <p:nvPr/>
          </p:nvSpPr>
          <p:spPr bwMode="auto">
            <a:xfrm>
              <a:off x="9031" y="2063"/>
              <a:ext cx="403" cy="1839"/>
            </a:xfrm>
            <a:custGeom>
              <a:avLst/>
              <a:gdLst>
                <a:gd name="T0" fmla="+- 0 9032 9032"/>
                <a:gd name="T1" fmla="*/ T0 w 403"/>
                <a:gd name="T2" fmla="+- 0 3902 2063"/>
                <a:gd name="T3" fmla="*/ 3902 h 1839"/>
                <a:gd name="T4" fmla="+- 0 9434 9032"/>
                <a:gd name="T5" fmla="*/ T4 w 403"/>
                <a:gd name="T6" fmla="+- 0 3902 2063"/>
                <a:gd name="T7" fmla="*/ 3902 h 1839"/>
                <a:gd name="T8" fmla="+- 0 9032 9032"/>
                <a:gd name="T9" fmla="*/ T8 w 403"/>
                <a:gd name="T10" fmla="+- 0 3595 2063"/>
                <a:gd name="T11" fmla="*/ 3595 h 1839"/>
                <a:gd name="T12" fmla="+- 0 9434 9032"/>
                <a:gd name="T13" fmla="*/ T12 w 403"/>
                <a:gd name="T14" fmla="+- 0 3595 2063"/>
                <a:gd name="T15" fmla="*/ 3595 h 1839"/>
                <a:gd name="T16" fmla="+- 0 9032 9032"/>
                <a:gd name="T17" fmla="*/ T16 w 403"/>
                <a:gd name="T18" fmla="+- 0 3290 2063"/>
                <a:gd name="T19" fmla="*/ 3290 h 1839"/>
                <a:gd name="T20" fmla="+- 0 9434 9032"/>
                <a:gd name="T21" fmla="*/ T20 w 403"/>
                <a:gd name="T22" fmla="+- 0 3290 2063"/>
                <a:gd name="T23" fmla="*/ 3290 h 1839"/>
                <a:gd name="T24" fmla="+- 0 9032 9032"/>
                <a:gd name="T25" fmla="*/ T24 w 403"/>
                <a:gd name="T26" fmla="+- 0 2983 2063"/>
                <a:gd name="T27" fmla="*/ 2983 h 1839"/>
                <a:gd name="T28" fmla="+- 0 9434 9032"/>
                <a:gd name="T29" fmla="*/ T28 w 403"/>
                <a:gd name="T30" fmla="+- 0 2983 2063"/>
                <a:gd name="T31" fmla="*/ 2983 h 1839"/>
                <a:gd name="T32" fmla="+- 0 9032 9032"/>
                <a:gd name="T33" fmla="*/ T32 w 403"/>
                <a:gd name="T34" fmla="+- 0 2675 2063"/>
                <a:gd name="T35" fmla="*/ 2675 h 1839"/>
                <a:gd name="T36" fmla="+- 0 9434 9032"/>
                <a:gd name="T37" fmla="*/ T36 w 403"/>
                <a:gd name="T38" fmla="+- 0 2675 2063"/>
                <a:gd name="T39" fmla="*/ 2675 h 1839"/>
                <a:gd name="T40" fmla="+- 0 9032 9032"/>
                <a:gd name="T41" fmla="*/ T40 w 403"/>
                <a:gd name="T42" fmla="+- 0 2368 2063"/>
                <a:gd name="T43" fmla="*/ 2368 h 1839"/>
                <a:gd name="T44" fmla="+- 0 9434 9032"/>
                <a:gd name="T45" fmla="*/ T44 w 403"/>
                <a:gd name="T46" fmla="+- 0 2368 2063"/>
                <a:gd name="T47" fmla="*/ 2368 h 1839"/>
                <a:gd name="T48" fmla="+- 0 9032 9032"/>
                <a:gd name="T49" fmla="*/ T48 w 403"/>
                <a:gd name="T50" fmla="+- 0 2063 2063"/>
                <a:gd name="T51" fmla="*/ 2063 h 1839"/>
                <a:gd name="T52" fmla="+- 0 9434 9032"/>
                <a:gd name="T53" fmla="*/ T52 w 403"/>
                <a:gd name="T54" fmla="+- 0 2063 2063"/>
                <a:gd name="T55" fmla="*/ 2063 h 183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403" h="1839">
                  <a:moveTo>
                    <a:pt x="0" y="1839"/>
                  </a:moveTo>
                  <a:lnTo>
                    <a:pt x="402" y="1839"/>
                  </a:lnTo>
                  <a:moveTo>
                    <a:pt x="0" y="1532"/>
                  </a:moveTo>
                  <a:lnTo>
                    <a:pt x="402" y="1532"/>
                  </a:lnTo>
                  <a:moveTo>
                    <a:pt x="0" y="1227"/>
                  </a:moveTo>
                  <a:lnTo>
                    <a:pt x="402" y="1227"/>
                  </a:lnTo>
                  <a:moveTo>
                    <a:pt x="0" y="920"/>
                  </a:moveTo>
                  <a:lnTo>
                    <a:pt x="402" y="920"/>
                  </a:lnTo>
                  <a:moveTo>
                    <a:pt x="0" y="612"/>
                  </a:moveTo>
                  <a:lnTo>
                    <a:pt x="402" y="612"/>
                  </a:lnTo>
                  <a:moveTo>
                    <a:pt x="0" y="305"/>
                  </a:moveTo>
                  <a:lnTo>
                    <a:pt x="402" y="305"/>
                  </a:lnTo>
                  <a:moveTo>
                    <a:pt x="0" y="0"/>
                  </a:moveTo>
                  <a:lnTo>
                    <a:pt x="402"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5" name="Picture 34">
              <a:extLst>
                <a:ext uri="{FF2B5EF4-FFF2-40B4-BE49-F238E27FC236}">
                  <a16:creationId xmlns:a16="http://schemas.microsoft.com/office/drawing/2014/main" id="{A6A9FDCB-0C30-12DA-578D-1A6197BBAE86}"/>
                </a:ext>
              </a:extLst>
            </p:cNvPr>
            <p:cNvPicPr>
              <a:picLocks noChangeAspect="1" noEditPoint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24" y="1940"/>
              <a:ext cx="807" cy="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38">
              <a:extLst>
                <a:ext uri="{FF2B5EF4-FFF2-40B4-BE49-F238E27FC236}">
                  <a16:creationId xmlns:a16="http://schemas.microsoft.com/office/drawing/2014/main" id="{6F85A4D6-6382-0CC2-98FC-FD8315B94C5A}"/>
                </a:ext>
              </a:extLst>
            </p:cNvPr>
            <p:cNvSpPr>
              <a:spLocks noChangeAspect="1" noEditPoints="1" noChangeArrowheads="1" noChangeShapeType="1" noTextEdit="1"/>
            </p:cNvSpPr>
            <p:nvPr/>
          </p:nvSpPr>
          <p:spPr bwMode="auto">
            <a:xfrm>
              <a:off x="2980" y="1141"/>
              <a:ext cx="6454" cy="3068"/>
            </a:xfrm>
            <a:custGeom>
              <a:avLst/>
              <a:gdLst>
                <a:gd name="T0" fmla="+- 0 2981 2981"/>
                <a:gd name="T1" fmla="*/ T0 w 6454"/>
                <a:gd name="T2" fmla="+- 0 4209 1142"/>
                <a:gd name="T3" fmla="*/ 4209 h 3068"/>
                <a:gd name="T4" fmla="+- 0 9434 2981"/>
                <a:gd name="T5" fmla="*/ T4 w 6454"/>
                <a:gd name="T6" fmla="+- 0 4209 1142"/>
                <a:gd name="T7" fmla="*/ 4209 h 3068"/>
                <a:gd name="T8" fmla="+- 0 2981 2981"/>
                <a:gd name="T9" fmla="*/ T8 w 6454"/>
                <a:gd name="T10" fmla="+- 0 1142 1142"/>
                <a:gd name="T11" fmla="*/ 1142 h 3068"/>
                <a:gd name="T12" fmla="+- 0 9434 2981"/>
                <a:gd name="T13" fmla="*/ T12 w 6454"/>
                <a:gd name="T14" fmla="+- 0 1142 1142"/>
                <a:gd name="T15" fmla="*/ 1142 h 3068"/>
              </a:gdLst>
              <a:ahLst/>
              <a:cxnLst>
                <a:cxn ang="0">
                  <a:pos x="T1" y="T3"/>
                </a:cxn>
                <a:cxn ang="0">
                  <a:pos x="T5" y="T7"/>
                </a:cxn>
                <a:cxn ang="0">
                  <a:pos x="T9" y="T11"/>
                </a:cxn>
                <a:cxn ang="0">
                  <a:pos x="T13" y="T15"/>
                </a:cxn>
              </a:cxnLst>
              <a:rect l="0" t="0" r="r" b="b"/>
              <a:pathLst>
                <a:path w="6454" h="3068">
                  <a:moveTo>
                    <a:pt x="0" y="3067"/>
                  </a:moveTo>
                  <a:lnTo>
                    <a:pt x="6453" y="3067"/>
                  </a:lnTo>
                  <a:moveTo>
                    <a:pt x="0" y="0"/>
                  </a:moveTo>
                  <a:lnTo>
                    <a:pt x="6453"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37" name="Rectangle 36">
              <a:extLst>
                <a:ext uri="{FF2B5EF4-FFF2-40B4-BE49-F238E27FC236}">
                  <a16:creationId xmlns:a16="http://schemas.microsoft.com/office/drawing/2014/main" id="{E51681BB-5B74-1915-C013-710D39F7F909}"/>
                </a:ext>
              </a:extLst>
            </p:cNvPr>
            <p:cNvSpPr>
              <a:spLocks noChangeAspect="1" noEditPoints="1" noChangeArrowheads="1" noChangeShapeType="1" noTextEdit="1"/>
            </p:cNvSpPr>
            <p:nvPr/>
          </p:nvSpPr>
          <p:spPr bwMode="auto">
            <a:xfrm>
              <a:off x="2455" y="352"/>
              <a:ext cx="7200" cy="4320"/>
            </a:xfrm>
            <a:prstGeom prst="rect">
              <a:avLst/>
            </a:prstGeom>
            <a:noFill/>
            <a:ln w="9525">
              <a:solidFill>
                <a:srgbClr val="DFE4E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38" name="Text Box 136">
              <a:extLst>
                <a:ext uri="{FF2B5EF4-FFF2-40B4-BE49-F238E27FC236}">
                  <a16:creationId xmlns:a16="http://schemas.microsoft.com/office/drawing/2014/main" id="{CB0673F2-9E49-DAF9-6680-5FA9096876A3}"/>
                </a:ext>
              </a:extLst>
            </p:cNvPr>
            <p:cNvSpPr txBox="1">
              <a:spLocks noChangeAspect="1" noEditPoints="1" noChangeArrowheads="1" noChangeShapeType="1" noTextEdit="1"/>
            </p:cNvSpPr>
            <p:nvPr/>
          </p:nvSpPr>
          <p:spPr bwMode="auto">
            <a:xfrm>
              <a:off x="3298" y="569"/>
              <a:ext cx="553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595"/>
                </a:lnSpc>
              </a:pP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FLEXURAL</a:t>
              </a:r>
              <a:r>
                <a:rPr lang="en-US" sz="1600" b="1" spc="27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STRENGTH</a:t>
              </a:r>
              <a:r>
                <a:rPr lang="en-US" sz="1600" b="1" spc="-5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(N/mm2)</a:t>
              </a:r>
              <a:r>
                <a:rPr lang="en-US" sz="1600" b="1" spc="-2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a:t>
              </a:r>
              <a:r>
                <a:rPr lang="en-US" sz="1600" b="1" spc="-5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7</a:t>
              </a:r>
              <a:r>
                <a:rPr lang="en-US" sz="1600" b="1" spc="-6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p:txBody>
        </p:sp>
        <p:sp>
          <p:nvSpPr>
            <p:cNvPr id="39" name="Text Box 135">
              <a:extLst>
                <a:ext uri="{FF2B5EF4-FFF2-40B4-BE49-F238E27FC236}">
                  <a16:creationId xmlns:a16="http://schemas.microsoft.com/office/drawing/2014/main" id="{B229F978-B4C0-E1E4-7F26-E2F2D15E09FF}"/>
                </a:ext>
              </a:extLst>
            </p:cNvPr>
            <p:cNvSpPr txBox="1">
              <a:spLocks noChangeAspect="1" noEditPoints="1" noChangeArrowheads="1" noChangeShapeType="1" noTextEdit="1"/>
            </p:cNvSpPr>
            <p:nvPr/>
          </p:nvSpPr>
          <p:spPr bwMode="auto">
            <a:xfrm>
              <a:off x="2585" y="1060"/>
              <a:ext cx="248" cy="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IN" sz="1100">
                <a:effectLst/>
                <a:latin typeface="Times New Roman" panose="02020603050405020304" pitchFamily="18" charset="0"/>
                <a:ea typeface="Times New Roman" panose="02020603050405020304" pitchFamily="18" charset="0"/>
              </a:endParaRPr>
            </a:p>
            <a:p>
              <a:pPr marR="11430" algn="r">
                <a:spcBef>
                  <a:spcPts val="430"/>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0.8</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0.6</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n-IN" sz="1100">
                <a:effectLst/>
                <a:latin typeface="Times New Roman" panose="02020603050405020304" pitchFamily="18" charset="0"/>
                <a:ea typeface="Times New Roman" panose="02020603050405020304" pitchFamily="18" charset="0"/>
              </a:endParaRPr>
            </a:p>
            <a:p>
              <a:pPr marR="11430" algn="r">
                <a:spcBef>
                  <a:spcPts val="435"/>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0.2</a:t>
              </a:r>
              <a:endParaRPr lang="en-IN" sz="1100">
                <a:effectLst/>
                <a:latin typeface="Times New Roman" panose="02020603050405020304" pitchFamily="18" charset="0"/>
                <a:ea typeface="Times New Roman" panose="02020603050405020304" pitchFamily="18" charset="0"/>
              </a:endParaRPr>
            </a:p>
            <a:p>
              <a:pPr marR="11430" algn="r">
                <a:lnSpc>
                  <a:spcPts val="1080"/>
                </a:lnSpc>
                <a:spcBef>
                  <a:spcPts val="430"/>
                </a:spcBef>
                <a:spcAft>
                  <a:spcPts val="0"/>
                </a:spcAf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1100">
                <a:effectLst/>
                <a:latin typeface="Times New Roman" panose="02020603050405020304" pitchFamily="18" charset="0"/>
                <a:ea typeface="Times New Roman" panose="02020603050405020304" pitchFamily="18" charset="0"/>
              </a:endParaRPr>
            </a:p>
          </p:txBody>
        </p:sp>
        <p:sp>
          <p:nvSpPr>
            <p:cNvPr id="40" name="Text Box 134">
              <a:extLst>
                <a:ext uri="{FF2B5EF4-FFF2-40B4-BE49-F238E27FC236}">
                  <a16:creationId xmlns:a16="http://schemas.microsoft.com/office/drawing/2014/main" id="{30F7AEEA-4063-7A47-9E5A-91D422FFFC7E}"/>
                </a:ext>
              </a:extLst>
            </p:cNvPr>
            <p:cNvSpPr txBox="1">
              <a:spLocks noChangeAspect="1" noEditPoints="1" noChangeArrowheads="1" noChangeShapeType="1" noTextEdit="1"/>
            </p:cNvSpPr>
            <p:nvPr/>
          </p:nvSpPr>
          <p:spPr bwMode="auto">
            <a:xfrm>
              <a:off x="6854" y="1207"/>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1.78</a:t>
              </a:r>
              <a:endParaRPr lang="en-IN" sz="1100">
                <a:effectLst/>
                <a:latin typeface="Times New Roman" panose="02020603050405020304" pitchFamily="18" charset="0"/>
                <a:ea typeface="Times New Roman" panose="02020603050405020304" pitchFamily="18" charset="0"/>
              </a:endParaRPr>
            </a:p>
          </p:txBody>
        </p:sp>
        <p:sp>
          <p:nvSpPr>
            <p:cNvPr id="41" name="Text Box 133">
              <a:extLst>
                <a:ext uri="{FF2B5EF4-FFF2-40B4-BE49-F238E27FC236}">
                  <a16:creationId xmlns:a16="http://schemas.microsoft.com/office/drawing/2014/main" id="{F080ACD8-D0EA-AC38-C605-E869D75D0FCF}"/>
                </a:ext>
              </a:extLst>
            </p:cNvPr>
            <p:cNvSpPr txBox="1">
              <a:spLocks noChangeAspect="1" noEditPoints="1" noChangeArrowheads="1" noChangeShapeType="1" noTextEdit="1"/>
            </p:cNvSpPr>
            <p:nvPr/>
          </p:nvSpPr>
          <p:spPr bwMode="auto">
            <a:xfrm>
              <a:off x="2980" y="1590"/>
              <a:ext cx="365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1434465" algn="l"/>
                  <a:tab pos="2304415" algn="l"/>
                </a:tabLst>
              </a:pPr>
              <a:r>
                <a:rPr lang="en-US" sz="900" u="sng">
                  <a:solidFill>
                    <a:srgbClr val="44536A"/>
                  </a:solidFill>
                  <a:effectLst/>
                  <a:uFill>
                    <a:solidFill>
                      <a:srgbClr val="DFE4EB"/>
                    </a:solidFill>
                  </a:uFill>
                  <a:latin typeface="Calibri" panose="020F0502020204030204" pitchFamily="34" charset="0"/>
                  <a:ea typeface="Times New Roman" panose="02020603050405020304" pitchFamily="18" charset="0"/>
                  <a:cs typeface="Times New Roman" panose="02020603050405020304" pitchFamily="18" charset="0"/>
                </a:rPr>
                <a:t> 	1.53	</a:t>
              </a:r>
              <a:endParaRPr lang="en-IN" sz="1100">
                <a:effectLst/>
                <a:latin typeface="Times New Roman" panose="02020603050405020304" pitchFamily="18" charset="0"/>
                <a:ea typeface="Times New Roman" panose="02020603050405020304" pitchFamily="18" charset="0"/>
              </a:endParaRPr>
            </a:p>
          </p:txBody>
        </p:sp>
        <p:sp>
          <p:nvSpPr>
            <p:cNvPr id="42" name="Text Box 132">
              <a:extLst>
                <a:ext uri="{FF2B5EF4-FFF2-40B4-BE49-F238E27FC236}">
                  <a16:creationId xmlns:a16="http://schemas.microsoft.com/office/drawing/2014/main" id="{1BC83305-AFFF-774E-0D89-1A79CE42D220}"/>
                </a:ext>
              </a:extLst>
            </p:cNvPr>
            <p:cNvSpPr txBox="1">
              <a:spLocks noChangeAspect="1" noEditPoints="1" noChangeArrowheads="1" noChangeShapeType="1" noTextEdit="1"/>
            </p:cNvSpPr>
            <p:nvPr/>
          </p:nvSpPr>
          <p:spPr bwMode="auto">
            <a:xfrm>
              <a:off x="7417" y="1667"/>
              <a:ext cx="203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667385" algn="l"/>
                  <a:tab pos="1280160" algn="l"/>
                </a:tabLst>
              </a:pPr>
              <a:r>
                <a:rPr lang="en-US" sz="900" strike="sngStrike">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1.48	</a:t>
              </a:r>
              <a:endParaRPr lang="en-IN" sz="1100">
                <a:effectLst/>
                <a:latin typeface="Times New Roman" panose="02020603050405020304" pitchFamily="18" charset="0"/>
                <a:ea typeface="Times New Roman" panose="02020603050405020304" pitchFamily="18" charset="0"/>
              </a:endParaRPr>
            </a:p>
          </p:txBody>
        </p:sp>
        <p:sp>
          <p:nvSpPr>
            <p:cNvPr id="43" name="Text Box 131">
              <a:extLst>
                <a:ext uri="{FF2B5EF4-FFF2-40B4-BE49-F238E27FC236}">
                  <a16:creationId xmlns:a16="http://schemas.microsoft.com/office/drawing/2014/main" id="{EE812E32-2F8D-4D97-C263-7875B2E32245}"/>
                </a:ext>
              </a:extLst>
            </p:cNvPr>
            <p:cNvSpPr txBox="1">
              <a:spLocks noChangeAspect="1" noEditPoints="1" noChangeArrowheads="1" noChangeShapeType="1" noTextEdit="1"/>
            </p:cNvSpPr>
            <p:nvPr/>
          </p:nvSpPr>
          <p:spPr bwMode="auto">
            <a:xfrm>
              <a:off x="2980" y="2219"/>
              <a:ext cx="203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409575" algn="l"/>
                  <a:tab pos="1280160" algn="l"/>
                </a:tabLst>
              </a:pPr>
              <a:r>
                <a:rPr lang="en-US" sz="900" u="sng">
                  <a:solidFill>
                    <a:srgbClr val="44536A"/>
                  </a:solidFill>
                  <a:effectLst/>
                  <a:uFill>
                    <a:solidFill>
                      <a:srgbClr val="DFE4EB"/>
                    </a:solidFill>
                  </a:uFill>
                  <a:latin typeface="Calibri" panose="020F0502020204030204" pitchFamily="34" charset="0"/>
                  <a:ea typeface="Times New Roman" panose="02020603050405020304" pitchFamily="18" charset="0"/>
                  <a:cs typeface="Times New Roman" panose="02020603050405020304" pitchFamily="18" charset="0"/>
                </a:rPr>
                <a:t> 	1.12	</a:t>
              </a:r>
              <a:endParaRPr lang="en-IN" sz="1100">
                <a:effectLst/>
                <a:latin typeface="Times New Roman" panose="02020603050405020304" pitchFamily="18" charset="0"/>
                <a:ea typeface="Times New Roman" panose="02020603050405020304" pitchFamily="18" charset="0"/>
              </a:endParaRPr>
            </a:p>
          </p:txBody>
        </p:sp>
        <p:sp>
          <p:nvSpPr>
            <p:cNvPr id="44" name="Text Box 130">
              <a:extLst>
                <a:ext uri="{FF2B5EF4-FFF2-40B4-BE49-F238E27FC236}">
                  <a16:creationId xmlns:a16="http://schemas.microsoft.com/office/drawing/2014/main" id="{5C837624-8C16-753A-6760-739C4E45361C}"/>
                </a:ext>
              </a:extLst>
            </p:cNvPr>
            <p:cNvSpPr txBox="1">
              <a:spLocks noChangeAspect="1" noEditPoints="1" noChangeArrowheads="1" noChangeShapeType="1" noTextEdit="1"/>
            </p:cNvSpPr>
            <p:nvPr/>
          </p:nvSpPr>
          <p:spPr bwMode="auto">
            <a:xfrm>
              <a:off x="3693" y="4360"/>
              <a:ext cx="530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1024890" algn="l"/>
                  <a:tab pos="2049145" algn="l"/>
                  <a:tab pos="2912745" algn="l"/>
                </a:tabLst>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RB1	RB2	RB3	AVERAGE</a:t>
              </a:r>
              <a:endParaRPr lang="en-IN" sz="1100" dirty="0">
                <a:effectLst/>
                <a:latin typeface="Times New Roman" panose="02020603050405020304" pitchFamily="18" charset="0"/>
                <a:ea typeface="Times New Roman" panose="02020603050405020304" pitchFamily="18" charset="0"/>
              </a:endParaRPr>
            </a:p>
          </p:txBody>
        </p:sp>
      </p:grpSp>
      <p:sp>
        <p:nvSpPr>
          <p:cNvPr id="45" name="Rectangle 44">
            <a:extLst>
              <a:ext uri="{FF2B5EF4-FFF2-40B4-BE49-F238E27FC236}">
                <a16:creationId xmlns:a16="http://schemas.microsoft.com/office/drawing/2014/main" id="{494FDA6B-244B-DB07-49FA-59E8F65A9047}"/>
              </a:ext>
            </a:extLst>
          </p:cNvPr>
          <p:cNvSpPr/>
          <p:nvPr/>
        </p:nvSpPr>
        <p:spPr>
          <a:xfrm>
            <a:off x="6067898" y="2756156"/>
            <a:ext cx="369332" cy="2399439"/>
          </a:xfrm>
          <a:prstGeom prst="rect">
            <a:avLst/>
          </a:prstGeom>
        </p:spPr>
        <p:txBody>
          <a:bodyPr vert="vert270" wrap="none">
            <a:spAutoFit/>
          </a:bodyPr>
          <a:lstStyle/>
          <a:p>
            <a:r>
              <a:rPr lang="en-US" sz="1200" dirty="0"/>
              <a:t>FLEXURAL STRENGTH IN (N/mm^2)</a:t>
            </a:r>
          </a:p>
        </p:txBody>
      </p:sp>
    </p:spTree>
    <p:extLst>
      <p:ext uri="{BB962C8B-B14F-4D97-AF65-F5344CB8AC3E}">
        <p14:creationId xmlns:p14="http://schemas.microsoft.com/office/powerpoint/2010/main" val="1246547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51C3-AF0E-1F09-05F9-3165CC835199}"/>
              </a:ext>
            </a:extLst>
          </p:cNvPr>
          <p:cNvSpPr>
            <a:spLocks noGrp="1"/>
          </p:cNvSpPr>
          <p:nvPr>
            <p:ph type="title"/>
          </p:nvPr>
        </p:nvSpPr>
        <p:spPr>
          <a:xfrm>
            <a:off x="691514" y="240030"/>
            <a:ext cx="11348086" cy="695325"/>
          </a:xfrm>
        </p:spPr>
        <p:txBody>
          <a:bodyPr>
            <a:noAutofit/>
          </a:bodyPr>
          <a:lstStyle/>
          <a:p>
            <a:r>
              <a:rPr lang="en-IN" dirty="0"/>
              <a:t>FLEXURAL STRENGTH OF CB VS RB AT 7 DAYS</a:t>
            </a:r>
          </a:p>
        </p:txBody>
      </p:sp>
      <p:grpSp>
        <p:nvGrpSpPr>
          <p:cNvPr id="17" name="Group 16">
            <a:extLst>
              <a:ext uri="{FF2B5EF4-FFF2-40B4-BE49-F238E27FC236}">
                <a16:creationId xmlns:a16="http://schemas.microsoft.com/office/drawing/2014/main" id="{5CC409BF-A683-1590-3392-4B2C20082B8A}"/>
              </a:ext>
            </a:extLst>
          </p:cNvPr>
          <p:cNvGrpSpPr>
            <a:grpSpLocks noRot="1" noChangeAspect="1"/>
          </p:cNvGrpSpPr>
          <p:nvPr/>
        </p:nvGrpSpPr>
        <p:grpSpPr bwMode="auto">
          <a:xfrm>
            <a:off x="3809682" y="2057082"/>
            <a:ext cx="4572000" cy="2743200"/>
            <a:chOff x="7" y="7"/>
            <a:chExt cx="7200" cy="4320"/>
          </a:xfrm>
        </p:grpSpPr>
        <p:sp>
          <p:nvSpPr>
            <p:cNvPr id="18" name="AutoShape 128">
              <a:extLst>
                <a:ext uri="{FF2B5EF4-FFF2-40B4-BE49-F238E27FC236}">
                  <a16:creationId xmlns:a16="http://schemas.microsoft.com/office/drawing/2014/main" id="{D62C42FD-CFA0-C409-92AE-1D7856CFF390}"/>
                </a:ext>
              </a:extLst>
            </p:cNvPr>
            <p:cNvSpPr>
              <a:spLocks noRot="1" noChangeAspect="1" noEditPoints="1" noChangeArrowheads="1" noChangeShapeType="1" noTextEdit="1"/>
            </p:cNvSpPr>
            <p:nvPr/>
          </p:nvSpPr>
          <p:spPr bwMode="auto">
            <a:xfrm>
              <a:off x="624" y="1061"/>
              <a:ext cx="6363" cy="2492"/>
            </a:xfrm>
            <a:custGeom>
              <a:avLst/>
              <a:gdLst>
                <a:gd name="T0" fmla="+- 0 625 625"/>
                <a:gd name="T1" fmla="*/ T0 w 6363"/>
                <a:gd name="T2" fmla="+- 0 3553 1062"/>
                <a:gd name="T3" fmla="*/ 3553 h 2492"/>
                <a:gd name="T4" fmla="+- 0 1717 625"/>
                <a:gd name="T5" fmla="*/ T4 w 6363"/>
                <a:gd name="T6" fmla="+- 0 3553 1062"/>
                <a:gd name="T7" fmla="*/ 3553 h 2492"/>
                <a:gd name="T8" fmla="+- 0 2713 625"/>
                <a:gd name="T9" fmla="*/ T8 w 6363"/>
                <a:gd name="T10" fmla="+- 0 3553 1062"/>
                <a:gd name="T11" fmla="*/ 3553 h 2492"/>
                <a:gd name="T12" fmla="+- 0 4899 625"/>
                <a:gd name="T13" fmla="*/ T12 w 6363"/>
                <a:gd name="T14" fmla="+- 0 3553 1062"/>
                <a:gd name="T15" fmla="*/ 3553 h 2492"/>
                <a:gd name="T16" fmla="+- 0 625 625"/>
                <a:gd name="T17" fmla="*/ T16 w 6363"/>
                <a:gd name="T18" fmla="+- 0 3241 1062"/>
                <a:gd name="T19" fmla="*/ 3241 h 2492"/>
                <a:gd name="T20" fmla="+- 0 1717 625"/>
                <a:gd name="T21" fmla="*/ T20 w 6363"/>
                <a:gd name="T22" fmla="+- 0 3241 1062"/>
                <a:gd name="T23" fmla="*/ 3241 h 2492"/>
                <a:gd name="T24" fmla="+- 0 2713 625"/>
                <a:gd name="T25" fmla="*/ T24 w 6363"/>
                <a:gd name="T26" fmla="+- 0 3241 1062"/>
                <a:gd name="T27" fmla="*/ 3241 h 2492"/>
                <a:gd name="T28" fmla="+- 0 4899 625"/>
                <a:gd name="T29" fmla="*/ T28 w 6363"/>
                <a:gd name="T30" fmla="+- 0 3241 1062"/>
                <a:gd name="T31" fmla="*/ 3241 h 2492"/>
                <a:gd name="T32" fmla="+- 0 625 625"/>
                <a:gd name="T33" fmla="*/ T32 w 6363"/>
                <a:gd name="T34" fmla="+- 0 2929 1062"/>
                <a:gd name="T35" fmla="*/ 2929 h 2492"/>
                <a:gd name="T36" fmla="+- 0 1717 625"/>
                <a:gd name="T37" fmla="*/ T36 w 6363"/>
                <a:gd name="T38" fmla="+- 0 2929 1062"/>
                <a:gd name="T39" fmla="*/ 2929 h 2492"/>
                <a:gd name="T40" fmla="+- 0 2713 625"/>
                <a:gd name="T41" fmla="*/ T40 w 6363"/>
                <a:gd name="T42" fmla="+- 0 2929 1062"/>
                <a:gd name="T43" fmla="*/ 2929 h 2492"/>
                <a:gd name="T44" fmla="+- 0 4899 625"/>
                <a:gd name="T45" fmla="*/ T44 w 6363"/>
                <a:gd name="T46" fmla="+- 0 2929 1062"/>
                <a:gd name="T47" fmla="*/ 2929 h 2492"/>
                <a:gd name="T48" fmla="+- 0 625 625"/>
                <a:gd name="T49" fmla="*/ T48 w 6363"/>
                <a:gd name="T50" fmla="+- 0 2620 1062"/>
                <a:gd name="T51" fmla="*/ 2620 h 2492"/>
                <a:gd name="T52" fmla="+- 0 1717 625"/>
                <a:gd name="T53" fmla="*/ T52 w 6363"/>
                <a:gd name="T54" fmla="+- 0 2620 1062"/>
                <a:gd name="T55" fmla="*/ 2620 h 2492"/>
                <a:gd name="T56" fmla="+- 0 625 625"/>
                <a:gd name="T57" fmla="*/ T56 w 6363"/>
                <a:gd name="T58" fmla="+- 0 2308 1062"/>
                <a:gd name="T59" fmla="*/ 2308 h 2492"/>
                <a:gd name="T60" fmla="+- 0 1717 625"/>
                <a:gd name="T61" fmla="*/ T60 w 6363"/>
                <a:gd name="T62" fmla="+- 0 2308 1062"/>
                <a:gd name="T63" fmla="*/ 2308 h 2492"/>
                <a:gd name="T64" fmla="+- 0 2713 625"/>
                <a:gd name="T65" fmla="*/ T64 w 6363"/>
                <a:gd name="T66" fmla="+- 0 2308 1062"/>
                <a:gd name="T67" fmla="*/ 2308 h 2492"/>
                <a:gd name="T68" fmla="+- 0 6987 625"/>
                <a:gd name="T69" fmla="*/ T68 w 6363"/>
                <a:gd name="T70" fmla="+- 0 2308 1062"/>
                <a:gd name="T71" fmla="*/ 2308 h 2492"/>
                <a:gd name="T72" fmla="+- 0 625 625"/>
                <a:gd name="T73" fmla="*/ T72 w 6363"/>
                <a:gd name="T74" fmla="+- 0 1996 1062"/>
                <a:gd name="T75" fmla="*/ 1996 h 2492"/>
                <a:gd name="T76" fmla="+- 0 1717 625"/>
                <a:gd name="T77" fmla="*/ T76 w 6363"/>
                <a:gd name="T78" fmla="+- 0 1996 1062"/>
                <a:gd name="T79" fmla="*/ 1996 h 2492"/>
                <a:gd name="T80" fmla="+- 0 2713 625"/>
                <a:gd name="T81" fmla="*/ T80 w 6363"/>
                <a:gd name="T82" fmla="+- 0 1996 1062"/>
                <a:gd name="T83" fmla="*/ 1996 h 2492"/>
                <a:gd name="T84" fmla="+- 0 6987 625"/>
                <a:gd name="T85" fmla="*/ T84 w 6363"/>
                <a:gd name="T86" fmla="+- 0 1996 1062"/>
                <a:gd name="T87" fmla="*/ 1996 h 2492"/>
                <a:gd name="T88" fmla="+- 0 625 625"/>
                <a:gd name="T89" fmla="*/ T88 w 6363"/>
                <a:gd name="T90" fmla="+- 0 1684 1062"/>
                <a:gd name="T91" fmla="*/ 1684 h 2492"/>
                <a:gd name="T92" fmla="+- 0 1717 625"/>
                <a:gd name="T93" fmla="*/ T92 w 6363"/>
                <a:gd name="T94" fmla="+- 0 1684 1062"/>
                <a:gd name="T95" fmla="*/ 1684 h 2492"/>
                <a:gd name="T96" fmla="+- 0 2713 625"/>
                <a:gd name="T97" fmla="*/ T96 w 6363"/>
                <a:gd name="T98" fmla="+- 0 1684 1062"/>
                <a:gd name="T99" fmla="*/ 1684 h 2492"/>
                <a:gd name="T100" fmla="+- 0 6987 625"/>
                <a:gd name="T101" fmla="*/ T100 w 6363"/>
                <a:gd name="T102" fmla="+- 0 1684 1062"/>
                <a:gd name="T103" fmla="*/ 1684 h 2492"/>
                <a:gd name="T104" fmla="+- 0 625 625"/>
                <a:gd name="T105" fmla="*/ T104 w 6363"/>
                <a:gd name="T106" fmla="+- 0 1374 1062"/>
                <a:gd name="T107" fmla="*/ 1374 h 2492"/>
                <a:gd name="T108" fmla="+- 0 1717 625"/>
                <a:gd name="T109" fmla="*/ T108 w 6363"/>
                <a:gd name="T110" fmla="+- 0 1374 1062"/>
                <a:gd name="T111" fmla="*/ 1374 h 2492"/>
                <a:gd name="T112" fmla="+- 0 2713 625"/>
                <a:gd name="T113" fmla="*/ T112 w 6363"/>
                <a:gd name="T114" fmla="+- 0 1374 1062"/>
                <a:gd name="T115" fmla="*/ 1374 h 2492"/>
                <a:gd name="T116" fmla="+- 0 6987 625"/>
                <a:gd name="T117" fmla="*/ T116 w 6363"/>
                <a:gd name="T118" fmla="+- 0 1374 1062"/>
                <a:gd name="T119" fmla="*/ 1374 h 2492"/>
                <a:gd name="T120" fmla="+- 0 625 625"/>
                <a:gd name="T121" fmla="*/ T120 w 6363"/>
                <a:gd name="T122" fmla="+- 0 1062 1062"/>
                <a:gd name="T123" fmla="*/ 1062 h 2492"/>
                <a:gd name="T124" fmla="+- 0 1717 625"/>
                <a:gd name="T125" fmla="*/ T124 w 6363"/>
                <a:gd name="T126" fmla="+- 0 1062 1062"/>
                <a:gd name="T127" fmla="*/ 1062 h 2492"/>
                <a:gd name="T128" fmla="+- 0 2713 625"/>
                <a:gd name="T129" fmla="*/ T128 w 6363"/>
                <a:gd name="T130" fmla="+- 0 1062 1062"/>
                <a:gd name="T131" fmla="*/ 1062 h 2492"/>
                <a:gd name="T132" fmla="+- 0 6987 625"/>
                <a:gd name="T133" fmla="*/ T132 w 6363"/>
                <a:gd name="T134" fmla="+- 0 1062 1062"/>
                <a:gd name="T135" fmla="*/ 1062 h 24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Lst>
              <a:rect l="0" t="0" r="r" b="b"/>
              <a:pathLst>
                <a:path w="6363" h="2492">
                  <a:moveTo>
                    <a:pt x="0" y="2491"/>
                  </a:moveTo>
                  <a:lnTo>
                    <a:pt x="1092" y="2491"/>
                  </a:lnTo>
                  <a:moveTo>
                    <a:pt x="2088" y="2491"/>
                  </a:moveTo>
                  <a:lnTo>
                    <a:pt x="4274" y="2491"/>
                  </a:lnTo>
                  <a:moveTo>
                    <a:pt x="0" y="2179"/>
                  </a:moveTo>
                  <a:lnTo>
                    <a:pt x="1092" y="2179"/>
                  </a:lnTo>
                  <a:moveTo>
                    <a:pt x="2088" y="2179"/>
                  </a:moveTo>
                  <a:lnTo>
                    <a:pt x="4274" y="2179"/>
                  </a:lnTo>
                  <a:moveTo>
                    <a:pt x="0" y="1867"/>
                  </a:moveTo>
                  <a:lnTo>
                    <a:pt x="1092" y="1867"/>
                  </a:lnTo>
                  <a:moveTo>
                    <a:pt x="2088" y="1867"/>
                  </a:moveTo>
                  <a:lnTo>
                    <a:pt x="4274" y="1867"/>
                  </a:lnTo>
                  <a:moveTo>
                    <a:pt x="0" y="1558"/>
                  </a:moveTo>
                  <a:lnTo>
                    <a:pt x="1092" y="1558"/>
                  </a:lnTo>
                  <a:moveTo>
                    <a:pt x="0" y="1246"/>
                  </a:moveTo>
                  <a:lnTo>
                    <a:pt x="1092" y="1246"/>
                  </a:lnTo>
                  <a:moveTo>
                    <a:pt x="2088" y="1246"/>
                  </a:moveTo>
                  <a:lnTo>
                    <a:pt x="6362" y="1246"/>
                  </a:lnTo>
                  <a:moveTo>
                    <a:pt x="0" y="934"/>
                  </a:moveTo>
                  <a:lnTo>
                    <a:pt x="1092" y="934"/>
                  </a:lnTo>
                  <a:moveTo>
                    <a:pt x="2088" y="934"/>
                  </a:moveTo>
                  <a:lnTo>
                    <a:pt x="6362" y="934"/>
                  </a:lnTo>
                  <a:moveTo>
                    <a:pt x="0" y="622"/>
                  </a:moveTo>
                  <a:lnTo>
                    <a:pt x="1092" y="622"/>
                  </a:lnTo>
                  <a:moveTo>
                    <a:pt x="2088" y="622"/>
                  </a:moveTo>
                  <a:lnTo>
                    <a:pt x="6362" y="622"/>
                  </a:lnTo>
                  <a:moveTo>
                    <a:pt x="0" y="312"/>
                  </a:moveTo>
                  <a:lnTo>
                    <a:pt x="1092" y="312"/>
                  </a:lnTo>
                  <a:moveTo>
                    <a:pt x="2088" y="312"/>
                  </a:moveTo>
                  <a:lnTo>
                    <a:pt x="6362" y="312"/>
                  </a:lnTo>
                  <a:moveTo>
                    <a:pt x="0" y="0"/>
                  </a:moveTo>
                  <a:lnTo>
                    <a:pt x="1092" y="0"/>
                  </a:lnTo>
                  <a:moveTo>
                    <a:pt x="2088" y="0"/>
                  </a:moveTo>
                  <a:lnTo>
                    <a:pt x="6362" y="0"/>
                  </a:lnTo>
                </a:path>
              </a:pathLst>
            </a:custGeom>
            <a:noFill/>
            <a:ln w="9144">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9" name="Rectangle 18">
              <a:extLst>
                <a:ext uri="{FF2B5EF4-FFF2-40B4-BE49-F238E27FC236}">
                  <a16:creationId xmlns:a16="http://schemas.microsoft.com/office/drawing/2014/main" id="{ADB14223-6552-6231-0A68-FF52F2BCBC92}"/>
                </a:ext>
              </a:extLst>
            </p:cNvPr>
            <p:cNvSpPr>
              <a:spLocks noRot="1" noChangeAspect="1" noEditPoints="1" noChangeArrowheads="1" noChangeShapeType="1" noTextEdit="1"/>
            </p:cNvSpPr>
            <p:nvPr/>
          </p:nvSpPr>
          <p:spPr bwMode="auto">
            <a:xfrm>
              <a:off x="1716" y="999"/>
              <a:ext cx="996" cy="2866"/>
            </a:xfrm>
            <a:prstGeom prst="rect">
              <a:avLst/>
            </a:prstGeom>
            <a:solidFill>
              <a:srgbClr val="4471C4"/>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GB"/>
            </a:p>
          </p:txBody>
        </p:sp>
        <p:sp>
          <p:nvSpPr>
            <p:cNvPr id="20" name="AutoShape 126">
              <a:extLst>
                <a:ext uri="{FF2B5EF4-FFF2-40B4-BE49-F238E27FC236}">
                  <a16:creationId xmlns:a16="http://schemas.microsoft.com/office/drawing/2014/main" id="{F1ED89D0-6989-AB44-3247-BF7C662DD716}"/>
                </a:ext>
              </a:extLst>
            </p:cNvPr>
            <p:cNvSpPr>
              <a:spLocks noRot="1" noChangeAspect="1" noEditPoints="1" noChangeArrowheads="1" noChangeShapeType="1" noTextEdit="1"/>
            </p:cNvSpPr>
            <p:nvPr/>
          </p:nvSpPr>
          <p:spPr bwMode="auto">
            <a:xfrm>
              <a:off x="5894" y="2929"/>
              <a:ext cx="1092" cy="624"/>
            </a:xfrm>
            <a:custGeom>
              <a:avLst/>
              <a:gdLst>
                <a:gd name="T0" fmla="+- 0 5895 5895"/>
                <a:gd name="T1" fmla="*/ T0 w 1092"/>
                <a:gd name="T2" fmla="+- 0 3553 2929"/>
                <a:gd name="T3" fmla="*/ 3553 h 624"/>
                <a:gd name="T4" fmla="+- 0 6987 5895"/>
                <a:gd name="T5" fmla="*/ T4 w 1092"/>
                <a:gd name="T6" fmla="+- 0 3553 2929"/>
                <a:gd name="T7" fmla="*/ 3553 h 624"/>
                <a:gd name="T8" fmla="+- 0 5895 5895"/>
                <a:gd name="T9" fmla="*/ T8 w 1092"/>
                <a:gd name="T10" fmla="+- 0 3241 2929"/>
                <a:gd name="T11" fmla="*/ 3241 h 624"/>
                <a:gd name="T12" fmla="+- 0 6987 5895"/>
                <a:gd name="T13" fmla="*/ T12 w 1092"/>
                <a:gd name="T14" fmla="+- 0 3241 2929"/>
                <a:gd name="T15" fmla="*/ 3241 h 624"/>
                <a:gd name="T16" fmla="+- 0 5895 5895"/>
                <a:gd name="T17" fmla="*/ T16 w 1092"/>
                <a:gd name="T18" fmla="+- 0 2929 2929"/>
                <a:gd name="T19" fmla="*/ 2929 h 624"/>
                <a:gd name="T20" fmla="+- 0 6987 5895"/>
                <a:gd name="T21" fmla="*/ T20 w 1092"/>
                <a:gd name="T22" fmla="+- 0 2929 2929"/>
                <a:gd name="T23" fmla="*/ 2929 h 624"/>
              </a:gdLst>
              <a:ahLst/>
              <a:cxnLst>
                <a:cxn ang="0">
                  <a:pos x="T1" y="T3"/>
                </a:cxn>
                <a:cxn ang="0">
                  <a:pos x="T5" y="T7"/>
                </a:cxn>
                <a:cxn ang="0">
                  <a:pos x="T9" y="T11"/>
                </a:cxn>
                <a:cxn ang="0">
                  <a:pos x="T13" y="T15"/>
                </a:cxn>
                <a:cxn ang="0">
                  <a:pos x="T17" y="T19"/>
                </a:cxn>
                <a:cxn ang="0">
                  <a:pos x="T21" y="T23"/>
                </a:cxn>
              </a:cxnLst>
              <a:rect l="0" t="0" r="r" b="b"/>
              <a:pathLst>
                <a:path w="1092" h="624">
                  <a:moveTo>
                    <a:pt x="0" y="624"/>
                  </a:moveTo>
                  <a:lnTo>
                    <a:pt x="1092" y="624"/>
                  </a:lnTo>
                  <a:moveTo>
                    <a:pt x="0" y="312"/>
                  </a:moveTo>
                  <a:lnTo>
                    <a:pt x="1092" y="312"/>
                  </a:lnTo>
                  <a:moveTo>
                    <a:pt x="0" y="0"/>
                  </a:moveTo>
                  <a:lnTo>
                    <a:pt x="1092" y="0"/>
                  </a:lnTo>
                </a:path>
              </a:pathLst>
            </a:custGeom>
            <a:noFill/>
            <a:ln w="9144">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21" name="Rectangle 20">
              <a:extLst>
                <a:ext uri="{FF2B5EF4-FFF2-40B4-BE49-F238E27FC236}">
                  <a16:creationId xmlns:a16="http://schemas.microsoft.com/office/drawing/2014/main" id="{372DCB5A-C48E-D79D-3B09-A2B88C3A31C9}"/>
                </a:ext>
              </a:extLst>
            </p:cNvPr>
            <p:cNvSpPr>
              <a:spLocks noRot="1" noChangeAspect="1" noEditPoints="1" noChangeArrowheads="1" noChangeShapeType="1" noTextEdit="1"/>
            </p:cNvSpPr>
            <p:nvPr/>
          </p:nvSpPr>
          <p:spPr bwMode="auto">
            <a:xfrm>
              <a:off x="4898" y="2744"/>
              <a:ext cx="996" cy="1121"/>
            </a:xfrm>
            <a:prstGeom prst="rect">
              <a:avLst/>
            </a:prstGeom>
            <a:solidFill>
              <a:srgbClr val="4471C4"/>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GB"/>
            </a:p>
          </p:txBody>
        </p:sp>
        <p:sp>
          <p:nvSpPr>
            <p:cNvPr id="22" name="AutoShape 124">
              <a:extLst>
                <a:ext uri="{FF2B5EF4-FFF2-40B4-BE49-F238E27FC236}">
                  <a16:creationId xmlns:a16="http://schemas.microsoft.com/office/drawing/2014/main" id="{5B61C41A-9A77-EB12-2E02-B9E865F66A0B}"/>
                </a:ext>
              </a:extLst>
            </p:cNvPr>
            <p:cNvSpPr>
              <a:spLocks noRot="1" noChangeAspect="1" noEditPoints="1" noChangeArrowheads="1" noChangeShapeType="1" noTextEdit="1"/>
            </p:cNvSpPr>
            <p:nvPr/>
          </p:nvSpPr>
          <p:spPr bwMode="auto">
            <a:xfrm>
              <a:off x="624" y="749"/>
              <a:ext cx="6363" cy="3116"/>
            </a:xfrm>
            <a:custGeom>
              <a:avLst/>
              <a:gdLst>
                <a:gd name="T0" fmla="+- 0 625 625"/>
                <a:gd name="T1" fmla="*/ T0 w 6363"/>
                <a:gd name="T2" fmla="+- 0 3865 750"/>
                <a:gd name="T3" fmla="*/ 3865 h 3116"/>
                <a:gd name="T4" fmla="+- 0 6987 625"/>
                <a:gd name="T5" fmla="*/ T4 w 6363"/>
                <a:gd name="T6" fmla="+- 0 3865 750"/>
                <a:gd name="T7" fmla="*/ 3865 h 3116"/>
                <a:gd name="T8" fmla="+- 0 625 625"/>
                <a:gd name="T9" fmla="*/ T8 w 6363"/>
                <a:gd name="T10" fmla="+- 0 750 750"/>
                <a:gd name="T11" fmla="*/ 750 h 3116"/>
                <a:gd name="T12" fmla="+- 0 6987 625"/>
                <a:gd name="T13" fmla="*/ T12 w 6363"/>
                <a:gd name="T14" fmla="+- 0 750 750"/>
                <a:gd name="T15" fmla="*/ 750 h 3116"/>
              </a:gdLst>
              <a:ahLst/>
              <a:cxnLst>
                <a:cxn ang="0">
                  <a:pos x="T1" y="T3"/>
                </a:cxn>
                <a:cxn ang="0">
                  <a:pos x="T5" y="T7"/>
                </a:cxn>
                <a:cxn ang="0">
                  <a:pos x="T9" y="T11"/>
                </a:cxn>
                <a:cxn ang="0">
                  <a:pos x="T13" y="T15"/>
                </a:cxn>
              </a:cxnLst>
              <a:rect l="0" t="0" r="r" b="b"/>
              <a:pathLst>
                <a:path w="6363" h="3116">
                  <a:moveTo>
                    <a:pt x="0" y="3115"/>
                  </a:moveTo>
                  <a:lnTo>
                    <a:pt x="6362" y="3115"/>
                  </a:lnTo>
                  <a:moveTo>
                    <a:pt x="0" y="0"/>
                  </a:moveTo>
                  <a:lnTo>
                    <a:pt x="6362" y="0"/>
                  </a:lnTo>
                </a:path>
              </a:pathLst>
            </a:custGeom>
            <a:noFill/>
            <a:ln w="9144">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23" name="Rectangle 22">
              <a:extLst>
                <a:ext uri="{FF2B5EF4-FFF2-40B4-BE49-F238E27FC236}">
                  <a16:creationId xmlns:a16="http://schemas.microsoft.com/office/drawing/2014/main" id="{8CE890A2-9436-6DC2-8FE8-C5B4E2520FDE}"/>
                </a:ext>
              </a:extLst>
            </p:cNvPr>
            <p:cNvSpPr>
              <a:spLocks noRot="1" noChangeAspect="1" noEditPoints="1" noChangeArrowheads="1" noChangeShapeType="1" noTextEdit="1"/>
            </p:cNvSpPr>
            <p:nvPr/>
          </p:nvSpPr>
          <p:spPr bwMode="auto">
            <a:xfrm>
              <a:off x="7" y="7"/>
              <a:ext cx="7200" cy="4320"/>
            </a:xfrm>
            <a:prstGeom prst="rect">
              <a:avLst/>
            </a:prstGeom>
            <a:noFill/>
            <a:ln w="9525">
              <a:solidFill>
                <a:srgbClr val="D9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24" name="Text Box 122">
              <a:extLst>
                <a:ext uri="{FF2B5EF4-FFF2-40B4-BE49-F238E27FC236}">
                  <a16:creationId xmlns:a16="http://schemas.microsoft.com/office/drawing/2014/main" id="{1D1A5E6D-E438-237A-489A-287C23DD2824}"/>
                </a:ext>
              </a:extLst>
            </p:cNvPr>
            <p:cNvSpPr txBox="1">
              <a:spLocks noRot="1" noChangeAspect="1" noEditPoints="1" noChangeArrowheads="1" noChangeShapeType="1" noTextEdit="1"/>
            </p:cNvSpPr>
            <p:nvPr/>
          </p:nvSpPr>
          <p:spPr bwMode="auto">
            <a:xfrm>
              <a:off x="138" y="665"/>
              <a:ext cx="340" cy="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57785">
                <a:lnSpc>
                  <a:spcPts val="915"/>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IN" sz="1100" dirty="0">
                <a:effectLst/>
                <a:latin typeface="Times New Roman" panose="02020603050405020304" pitchFamily="18" charset="0"/>
                <a:ea typeface="Times New Roman" panose="02020603050405020304" pitchFamily="18" charset="0"/>
              </a:endParaRPr>
            </a:p>
            <a:p>
              <a:pPr>
                <a:spcBef>
                  <a:spcPts val="460"/>
                </a:spcBef>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1.75</a:t>
              </a:r>
              <a:endParaRPr lang="en-IN" sz="1100" dirty="0">
                <a:effectLst/>
                <a:latin typeface="Times New Roman" panose="02020603050405020304" pitchFamily="18" charset="0"/>
                <a:ea typeface="Times New Roman" panose="02020603050405020304" pitchFamily="18" charset="0"/>
              </a:endParaRPr>
            </a:p>
            <a:p>
              <a:pPr marL="57785">
                <a:spcBef>
                  <a:spcPts val="455"/>
                </a:spcBef>
                <a:spcAft>
                  <a:spcPts val="0"/>
                </a:spcAft>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IN" sz="1100" dirty="0">
                <a:effectLst/>
                <a:latin typeface="Times New Roman" panose="02020603050405020304" pitchFamily="18" charset="0"/>
                <a:ea typeface="Times New Roman" panose="02020603050405020304" pitchFamily="18" charset="0"/>
              </a:endParaRPr>
            </a:p>
            <a:p>
              <a:pPr>
                <a:spcBef>
                  <a:spcPts val="460"/>
                </a:spcBef>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1.65</a:t>
              </a:r>
              <a:endParaRPr lang="en-IN" sz="1100" dirty="0">
                <a:effectLst/>
                <a:latin typeface="Times New Roman" panose="02020603050405020304" pitchFamily="18" charset="0"/>
                <a:ea typeface="Times New Roman" panose="02020603050405020304" pitchFamily="18" charset="0"/>
              </a:endParaRPr>
            </a:p>
            <a:p>
              <a:pPr marL="57785">
                <a:spcBef>
                  <a:spcPts val="455"/>
                </a:spcBef>
                <a:spcAft>
                  <a:spcPts val="0"/>
                </a:spcAft>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IN" sz="1100" dirty="0">
                <a:effectLst/>
                <a:latin typeface="Times New Roman" panose="02020603050405020304" pitchFamily="18" charset="0"/>
                <a:ea typeface="Times New Roman" panose="02020603050405020304" pitchFamily="18" charset="0"/>
              </a:endParaRPr>
            </a:p>
            <a:p>
              <a:pPr>
                <a:spcBef>
                  <a:spcPts val="460"/>
                </a:spcBef>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1.55</a:t>
              </a:r>
              <a:endParaRPr lang="en-IN" sz="1100" dirty="0">
                <a:effectLst/>
                <a:latin typeface="Times New Roman" panose="02020603050405020304" pitchFamily="18" charset="0"/>
                <a:ea typeface="Times New Roman" panose="02020603050405020304" pitchFamily="18" charset="0"/>
              </a:endParaRPr>
            </a:p>
            <a:p>
              <a:pPr marL="57785">
                <a:spcBef>
                  <a:spcPts val="460"/>
                </a:spcBef>
                <a:spcAft>
                  <a:spcPts val="0"/>
                </a:spcAft>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IN" sz="1100" dirty="0">
                <a:effectLst/>
                <a:latin typeface="Times New Roman" panose="02020603050405020304" pitchFamily="18" charset="0"/>
                <a:ea typeface="Times New Roman" panose="02020603050405020304" pitchFamily="18" charset="0"/>
              </a:endParaRPr>
            </a:p>
            <a:p>
              <a:pPr>
                <a:spcBef>
                  <a:spcPts val="460"/>
                </a:spcBef>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1.45</a:t>
              </a:r>
              <a:endParaRPr lang="en-IN" sz="1100" dirty="0">
                <a:effectLst/>
                <a:latin typeface="Times New Roman" panose="02020603050405020304" pitchFamily="18" charset="0"/>
                <a:ea typeface="Times New Roman" panose="02020603050405020304" pitchFamily="18" charset="0"/>
              </a:endParaRPr>
            </a:p>
            <a:p>
              <a:pPr marL="57785">
                <a:spcBef>
                  <a:spcPts val="455"/>
                </a:spcBef>
                <a:spcAft>
                  <a:spcPts val="0"/>
                </a:spcAft>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IN" sz="1100" dirty="0">
                <a:effectLst/>
                <a:latin typeface="Times New Roman" panose="02020603050405020304" pitchFamily="18" charset="0"/>
                <a:ea typeface="Times New Roman" panose="02020603050405020304" pitchFamily="18" charset="0"/>
              </a:endParaRPr>
            </a:p>
            <a:p>
              <a:pPr>
                <a:spcBef>
                  <a:spcPts val="460"/>
                </a:spcBef>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1.35</a:t>
              </a:r>
              <a:endParaRPr lang="en-IN" sz="1100" dirty="0">
                <a:effectLst/>
                <a:latin typeface="Times New Roman" panose="02020603050405020304" pitchFamily="18" charset="0"/>
                <a:ea typeface="Times New Roman" panose="02020603050405020304" pitchFamily="18" charset="0"/>
              </a:endParaRPr>
            </a:p>
            <a:p>
              <a:pPr marL="57785">
                <a:lnSpc>
                  <a:spcPts val="1080"/>
                </a:lnSpc>
                <a:spcBef>
                  <a:spcPts val="460"/>
                </a:spcBef>
                <a:spcAft>
                  <a:spcPts val="0"/>
                </a:spcAft>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IN" sz="1100" dirty="0">
                <a:effectLst/>
                <a:latin typeface="Times New Roman" panose="02020603050405020304" pitchFamily="18" charset="0"/>
                <a:ea typeface="Times New Roman" panose="02020603050405020304" pitchFamily="18" charset="0"/>
              </a:endParaRPr>
            </a:p>
          </p:txBody>
        </p:sp>
        <p:sp>
          <p:nvSpPr>
            <p:cNvPr id="25" name="Text Box 121">
              <a:extLst>
                <a:ext uri="{FF2B5EF4-FFF2-40B4-BE49-F238E27FC236}">
                  <a16:creationId xmlns:a16="http://schemas.microsoft.com/office/drawing/2014/main" id="{1DD66F30-E2EC-43B6-E8A0-E4C15EDC480E}"/>
                </a:ext>
              </a:extLst>
            </p:cNvPr>
            <p:cNvSpPr txBox="1">
              <a:spLocks noRot="1" noChangeAspect="1" noEditPoints="1" noChangeArrowheads="1" noChangeShapeType="1" noTextEdit="1"/>
            </p:cNvSpPr>
            <p:nvPr/>
          </p:nvSpPr>
          <p:spPr bwMode="auto">
            <a:xfrm>
              <a:off x="1701" y="213"/>
              <a:ext cx="383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30"/>
                </a:lnSpc>
              </a:pPr>
              <a:r>
                <a:rPr lang="en-US" sz="1400" spc="-5">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COMPARISON</a:t>
              </a:r>
              <a:r>
                <a:rPr lang="en-US" sz="1400" spc="-6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GRAPH</a:t>
              </a:r>
              <a:r>
                <a:rPr lang="en-US" sz="1400" spc="-75">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FOR</a:t>
              </a:r>
              <a:r>
                <a:rPr lang="en-US" sz="1400" spc="-55">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7</a:t>
              </a:r>
              <a:r>
                <a:rPr lang="en-US" sz="1400" spc="-6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a:p>
              <a:pPr marL="224155">
                <a:lnSpc>
                  <a:spcPts val="1080"/>
                </a:lnSpc>
                <a:spcBef>
                  <a:spcPts val="945"/>
                </a:spcBef>
                <a:spcAft>
                  <a:spcPts val="0"/>
                </a:spcAft>
              </a:pPr>
              <a:r>
                <a:rPr lang="en-US" sz="9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1.76</a:t>
              </a:r>
              <a:endParaRPr lang="en-IN" sz="1100">
                <a:effectLst/>
                <a:latin typeface="Times New Roman" panose="02020603050405020304" pitchFamily="18" charset="0"/>
                <a:ea typeface="Times New Roman" panose="02020603050405020304" pitchFamily="18" charset="0"/>
              </a:endParaRPr>
            </a:p>
          </p:txBody>
        </p:sp>
        <p:sp>
          <p:nvSpPr>
            <p:cNvPr id="26" name="Text Box 120">
              <a:extLst>
                <a:ext uri="{FF2B5EF4-FFF2-40B4-BE49-F238E27FC236}">
                  <a16:creationId xmlns:a16="http://schemas.microsoft.com/office/drawing/2014/main" id="{908D1A6A-275A-5699-B062-484CF8622A75}"/>
                </a:ext>
              </a:extLst>
            </p:cNvPr>
            <p:cNvSpPr txBox="1">
              <a:spLocks noRot="1" noChangeAspect="1" noEditPoints="1" noChangeArrowheads="1" noChangeShapeType="1" noTextEdit="1"/>
            </p:cNvSpPr>
            <p:nvPr/>
          </p:nvSpPr>
          <p:spPr bwMode="auto">
            <a:xfrm>
              <a:off x="2712" y="2468"/>
              <a:ext cx="429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1602740" algn="l"/>
                  <a:tab pos="2713990" algn="l"/>
                </a:tabLst>
              </a:pPr>
              <a:r>
                <a:rPr lang="en-US" sz="900" u="sng">
                  <a:solidFill>
                    <a:srgbClr val="404040"/>
                  </a:solidFill>
                  <a:effectLst/>
                  <a:uFill>
                    <a:solidFill>
                      <a:srgbClr val="D9D9D9"/>
                    </a:solidFill>
                  </a:uFill>
                  <a:latin typeface="Calibri" panose="020F0502020204030204" pitchFamily="34" charset="0"/>
                  <a:ea typeface="Times New Roman" panose="02020603050405020304" pitchFamily="18" charset="0"/>
                  <a:cs typeface="Times New Roman" panose="02020603050405020304" pitchFamily="18" charset="0"/>
                </a:rPr>
                <a:t> 	1.48	</a:t>
              </a:r>
              <a:endParaRPr lang="en-IN" sz="1100">
                <a:effectLst/>
                <a:latin typeface="Times New Roman" panose="02020603050405020304" pitchFamily="18" charset="0"/>
                <a:ea typeface="Times New Roman" panose="02020603050405020304" pitchFamily="18" charset="0"/>
              </a:endParaRPr>
            </a:p>
          </p:txBody>
        </p:sp>
        <p:sp>
          <p:nvSpPr>
            <p:cNvPr id="27" name="Text Box 119">
              <a:extLst>
                <a:ext uri="{FF2B5EF4-FFF2-40B4-BE49-F238E27FC236}">
                  <a16:creationId xmlns:a16="http://schemas.microsoft.com/office/drawing/2014/main" id="{046254F1-DF5F-1B03-C045-A041E2B30791}"/>
                </a:ext>
              </a:extLst>
            </p:cNvPr>
            <p:cNvSpPr txBox="1">
              <a:spLocks noRot="1" noChangeAspect="1" noEditPoints="1" noChangeArrowheads="1" noChangeShapeType="1" noTextEdit="1"/>
            </p:cNvSpPr>
            <p:nvPr/>
          </p:nvSpPr>
          <p:spPr bwMode="auto">
            <a:xfrm>
              <a:off x="1380" y="4013"/>
              <a:ext cx="474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2104390" algn="l"/>
                </a:tabLst>
              </a:pPr>
              <a:r>
                <a:rPr lang="en-US" sz="9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CONVENTIONAL</a:t>
              </a:r>
              <a:r>
                <a:rPr lang="en-US" sz="900" spc="-2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BEAM	RUBBERIZED</a:t>
              </a:r>
              <a:r>
                <a:rPr lang="en-US" sz="900" spc="-2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BEAM</a:t>
              </a:r>
              <a:endParaRPr lang="en-IN" sz="1100">
                <a:effectLst/>
                <a:latin typeface="Times New Roman" panose="02020603050405020304" pitchFamily="18" charset="0"/>
                <a:ea typeface="Times New Roman" panose="02020603050405020304" pitchFamily="18" charset="0"/>
              </a:endParaRPr>
            </a:p>
          </p:txBody>
        </p:sp>
      </p:grpSp>
      <p:sp>
        <p:nvSpPr>
          <p:cNvPr id="3" name="Rectangle 2">
            <a:extLst>
              <a:ext uri="{FF2B5EF4-FFF2-40B4-BE49-F238E27FC236}">
                <a16:creationId xmlns:a16="http://schemas.microsoft.com/office/drawing/2014/main" id="{0DF37615-A79B-E322-40CA-91E11701C4E9}"/>
              </a:ext>
            </a:extLst>
          </p:cNvPr>
          <p:cNvSpPr/>
          <p:nvPr/>
        </p:nvSpPr>
        <p:spPr>
          <a:xfrm>
            <a:off x="3360556" y="2254133"/>
            <a:ext cx="369332" cy="2399439"/>
          </a:xfrm>
          <a:prstGeom prst="rect">
            <a:avLst/>
          </a:prstGeom>
        </p:spPr>
        <p:txBody>
          <a:bodyPr vert="vert270" wrap="none">
            <a:spAutoFit/>
          </a:bodyPr>
          <a:lstStyle/>
          <a:p>
            <a:r>
              <a:rPr lang="en-US" sz="1200" dirty="0"/>
              <a:t>FLEXURAL STRENGTH IN (N/mm^2)</a:t>
            </a:r>
          </a:p>
        </p:txBody>
      </p:sp>
    </p:spTree>
    <p:extLst>
      <p:ext uri="{BB962C8B-B14F-4D97-AF65-F5344CB8AC3E}">
        <p14:creationId xmlns:p14="http://schemas.microsoft.com/office/powerpoint/2010/main" val="2114716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42CC-E3F0-B16A-AD93-74E5665BC600}"/>
              </a:ext>
            </a:extLst>
          </p:cNvPr>
          <p:cNvSpPr>
            <a:spLocks noGrp="1"/>
          </p:cNvSpPr>
          <p:nvPr>
            <p:ph type="title"/>
          </p:nvPr>
        </p:nvSpPr>
        <p:spPr>
          <a:xfrm>
            <a:off x="777239" y="259080"/>
            <a:ext cx="10008973" cy="1485900"/>
          </a:xfrm>
        </p:spPr>
        <p:txBody>
          <a:bodyPr/>
          <a:lstStyle/>
          <a:p>
            <a:r>
              <a:rPr lang="en-IN" dirty="0"/>
              <a:t>FLEXURAL STRENGTH OF CB AT 14 DAYS</a:t>
            </a:r>
          </a:p>
        </p:txBody>
      </p:sp>
      <p:graphicFrame>
        <p:nvGraphicFramePr>
          <p:cNvPr id="6" name="Content Placeholder 5">
            <a:extLst>
              <a:ext uri="{FF2B5EF4-FFF2-40B4-BE49-F238E27FC236}">
                <a16:creationId xmlns:a16="http://schemas.microsoft.com/office/drawing/2014/main" id="{55DBEF6D-70D6-DD63-A2EC-FBFF026A26A3}"/>
              </a:ext>
            </a:extLst>
          </p:cNvPr>
          <p:cNvGraphicFramePr>
            <a:graphicFrameLocks noGrp="1"/>
          </p:cNvGraphicFramePr>
          <p:nvPr>
            <p:ph sz="half" idx="1"/>
            <p:extLst>
              <p:ext uri="{D42A27DB-BD31-4B8C-83A1-F6EECF244321}">
                <p14:modId xmlns:p14="http://schemas.microsoft.com/office/powerpoint/2010/main" val="3752703227"/>
              </p:ext>
            </p:extLst>
          </p:nvPr>
        </p:nvGraphicFramePr>
        <p:xfrm>
          <a:off x="1495425" y="2533795"/>
          <a:ext cx="4448175" cy="1841246"/>
        </p:xfrm>
        <a:graphic>
          <a:graphicData uri="http://schemas.openxmlformats.org/drawingml/2006/table">
            <a:tbl>
              <a:tblPr firstRow="1" firstCol="1" bandRow="1">
                <a:tableStyleId>{5940675A-B579-460E-94D1-54222C63F5DA}</a:tableStyleId>
              </a:tblPr>
              <a:tblGrid>
                <a:gridCol w="1528148">
                  <a:extLst>
                    <a:ext uri="{9D8B030D-6E8A-4147-A177-3AD203B41FA5}">
                      <a16:colId xmlns:a16="http://schemas.microsoft.com/office/drawing/2014/main" val="1371638841"/>
                    </a:ext>
                  </a:extLst>
                </a:gridCol>
                <a:gridCol w="2920027">
                  <a:extLst>
                    <a:ext uri="{9D8B030D-6E8A-4147-A177-3AD203B41FA5}">
                      <a16:colId xmlns:a16="http://schemas.microsoft.com/office/drawing/2014/main" val="2715500151"/>
                    </a:ext>
                  </a:extLst>
                </a:gridCol>
              </a:tblGrid>
              <a:tr h="175202">
                <a:tc>
                  <a:txBody>
                    <a:bodyPr/>
                    <a:lstStyle/>
                    <a:p>
                      <a:pPr algn="l">
                        <a:lnSpc>
                          <a:spcPct val="107000"/>
                        </a:lnSpc>
                        <a:spcAft>
                          <a:spcPts val="200"/>
                        </a:spcAft>
                      </a:pPr>
                      <a:r>
                        <a:rPr lang="en-IN" sz="2000">
                          <a:effectLst/>
                          <a:latin typeface="+mn-lt"/>
                          <a:cs typeface="Times New Roman" panose="02020603050405020304" pitchFamily="18" charset="0"/>
                        </a:rPr>
                        <a:t>SPECIMEN DETAILS</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l">
                        <a:lnSpc>
                          <a:spcPct val="107000"/>
                        </a:lnSpc>
                        <a:spcAft>
                          <a:spcPts val="200"/>
                        </a:spcAft>
                      </a:pPr>
                      <a:r>
                        <a:rPr lang="en-IN" sz="2000" dirty="0">
                          <a:effectLst/>
                          <a:latin typeface="+mn-lt"/>
                          <a:cs typeface="Times New Roman" panose="02020603050405020304" pitchFamily="18" charset="0"/>
                        </a:rPr>
                        <a:t>FLEXURAL  STRENGTH (N/mm</a:t>
                      </a:r>
                      <a:r>
                        <a:rPr lang="en-IN" sz="2000" baseline="30000" dirty="0">
                          <a:effectLst/>
                          <a:latin typeface="+mn-lt"/>
                          <a:cs typeface="Times New Roman" panose="02020603050405020304" pitchFamily="18" charset="0"/>
                        </a:rPr>
                        <a:t>2</a:t>
                      </a:r>
                      <a:r>
                        <a:rPr lang="en-IN" sz="2000" dirty="0">
                          <a:effectLst/>
                          <a:latin typeface="+mn-lt"/>
                          <a:cs typeface="Times New Roman" panose="02020603050405020304" pitchFamily="18" charset="0"/>
                        </a:rPr>
                        <a:t>) at 14 DAYS</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4048385571"/>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CB4</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2.52</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3276545119"/>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CB5</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1.85</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3533822856"/>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CB6</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3.03</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2862794072"/>
                  </a:ext>
                </a:extLst>
              </a:tr>
              <a:tr h="175202">
                <a:tc>
                  <a:txBody>
                    <a:bodyPr/>
                    <a:lstStyle/>
                    <a:p>
                      <a:pPr algn="l">
                        <a:lnSpc>
                          <a:spcPct val="107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2.47</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1609464006"/>
                  </a:ext>
                </a:extLst>
              </a:tr>
            </a:tbl>
          </a:graphicData>
        </a:graphic>
      </p:graphicFrame>
      <p:grpSp>
        <p:nvGrpSpPr>
          <p:cNvPr id="53" name="Group 52">
            <a:extLst>
              <a:ext uri="{FF2B5EF4-FFF2-40B4-BE49-F238E27FC236}">
                <a16:creationId xmlns:a16="http://schemas.microsoft.com/office/drawing/2014/main" id="{54DCE4F0-29EA-5751-5FA2-30BB569A3743}"/>
              </a:ext>
            </a:extLst>
          </p:cNvPr>
          <p:cNvGrpSpPr>
            <a:grpSpLocks noRot="1" noChangeAspect="1"/>
          </p:cNvGrpSpPr>
          <p:nvPr/>
        </p:nvGrpSpPr>
        <p:grpSpPr bwMode="auto">
          <a:xfrm>
            <a:off x="6466384" y="2440141"/>
            <a:ext cx="4572000" cy="2801620"/>
            <a:chOff x="7" y="7"/>
            <a:chExt cx="7200" cy="4412"/>
          </a:xfrm>
        </p:grpSpPr>
        <p:sp>
          <p:nvSpPr>
            <p:cNvPr id="54" name="AutoShape 117">
              <a:extLst>
                <a:ext uri="{FF2B5EF4-FFF2-40B4-BE49-F238E27FC236}">
                  <a16:creationId xmlns:a16="http://schemas.microsoft.com/office/drawing/2014/main" id="{5C798F79-3AA9-C85B-5EFB-1F38B08BBBCF}"/>
                </a:ext>
              </a:extLst>
            </p:cNvPr>
            <p:cNvSpPr>
              <a:spLocks noRot="1" noChangeAspect="1" noEditPoints="1" noChangeArrowheads="1" noChangeShapeType="1" noTextEdit="1"/>
            </p:cNvSpPr>
            <p:nvPr/>
          </p:nvSpPr>
          <p:spPr bwMode="auto">
            <a:xfrm>
              <a:off x="533" y="1673"/>
              <a:ext cx="3630" cy="1752"/>
            </a:xfrm>
            <a:custGeom>
              <a:avLst/>
              <a:gdLst>
                <a:gd name="T0" fmla="+- 0 533 533"/>
                <a:gd name="T1" fmla="*/ T0 w 3630"/>
                <a:gd name="T2" fmla="+- 0 3426 1674"/>
                <a:gd name="T3" fmla="*/ 3426 h 1752"/>
                <a:gd name="T4" fmla="+- 0 936 533"/>
                <a:gd name="T5" fmla="*/ T4 w 3630"/>
                <a:gd name="T6" fmla="+- 0 3426 1674"/>
                <a:gd name="T7" fmla="*/ 3426 h 1752"/>
                <a:gd name="T8" fmla="+- 0 1743 533"/>
                <a:gd name="T9" fmla="*/ T8 w 3630"/>
                <a:gd name="T10" fmla="+- 0 3426 1674"/>
                <a:gd name="T11" fmla="*/ 3426 h 1752"/>
                <a:gd name="T12" fmla="+- 0 4163 533"/>
                <a:gd name="T13" fmla="*/ T12 w 3630"/>
                <a:gd name="T14" fmla="+- 0 3426 1674"/>
                <a:gd name="T15" fmla="*/ 3426 h 1752"/>
                <a:gd name="T16" fmla="+- 0 533 533"/>
                <a:gd name="T17" fmla="*/ T16 w 3630"/>
                <a:gd name="T18" fmla="+- 0 2989 1674"/>
                <a:gd name="T19" fmla="*/ 2989 h 1752"/>
                <a:gd name="T20" fmla="+- 0 936 533"/>
                <a:gd name="T21" fmla="*/ T20 w 3630"/>
                <a:gd name="T22" fmla="+- 0 2989 1674"/>
                <a:gd name="T23" fmla="*/ 2989 h 1752"/>
                <a:gd name="T24" fmla="+- 0 1743 533"/>
                <a:gd name="T25" fmla="*/ T24 w 3630"/>
                <a:gd name="T26" fmla="+- 0 2989 1674"/>
                <a:gd name="T27" fmla="*/ 2989 h 1752"/>
                <a:gd name="T28" fmla="+- 0 4163 533"/>
                <a:gd name="T29" fmla="*/ T28 w 3630"/>
                <a:gd name="T30" fmla="+- 0 2989 1674"/>
                <a:gd name="T31" fmla="*/ 2989 h 1752"/>
                <a:gd name="T32" fmla="+- 0 533 533"/>
                <a:gd name="T33" fmla="*/ T32 w 3630"/>
                <a:gd name="T34" fmla="+- 0 2550 1674"/>
                <a:gd name="T35" fmla="*/ 2550 h 1752"/>
                <a:gd name="T36" fmla="+- 0 936 533"/>
                <a:gd name="T37" fmla="*/ T36 w 3630"/>
                <a:gd name="T38" fmla="+- 0 2550 1674"/>
                <a:gd name="T39" fmla="*/ 2550 h 1752"/>
                <a:gd name="T40" fmla="+- 0 1743 533"/>
                <a:gd name="T41" fmla="*/ T40 w 3630"/>
                <a:gd name="T42" fmla="+- 0 2550 1674"/>
                <a:gd name="T43" fmla="*/ 2550 h 1752"/>
                <a:gd name="T44" fmla="+- 0 4163 533"/>
                <a:gd name="T45" fmla="*/ T44 w 3630"/>
                <a:gd name="T46" fmla="+- 0 2550 1674"/>
                <a:gd name="T47" fmla="*/ 2550 h 1752"/>
                <a:gd name="T48" fmla="+- 0 533 533"/>
                <a:gd name="T49" fmla="*/ T48 w 3630"/>
                <a:gd name="T50" fmla="+- 0 2113 1674"/>
                <a:gd name="T51" fmla="*/ 2113 h 1752"/>
                <a:gd name="T52" fmla="+- 0 936 533"/>
                <a:gd name="T53" fmla="*/ T52 w 3630"/>
                <a:gd name="T54" fmla="+- 0 2113 1674"/>
                <a:gd name="T55" fmla="*/ 2113 h 1752"/>
                <a:gd name="T56" fmla="+- 0 1743 533"/>
                <a:gd name="T57" fmla="*/ T56 w 3630"/>
                <a:gd name="T58" fmla="+- 0 2113 1674"/>
                <a:gd name="T59" fmla="*/ 2113 h 1752"/>
                <a:gd name="T60" fmla="+- 0 4163 533"/>
                <a:gd name="T61" fmla="*/ T60 w 3630"/>
                <a:gd name="T62" fmla="+- 0 2113 1674"/>
                <a:gd name="T63" fmla="*/ 2113 h 1752"/>
                <a:gd name="T64" fmla="+- 0 533 533"/>
                <a:gd name="T65" fmla="*/ T64 w 3630"/>
                <a:gd name="T66" fmla="+- 0 1674 1674"/>
                <a:gd name="T67" fmla="*/ 1674 h 1752"/>
                <a:gd name="T68" fmla="+- 0 936 533"/>
                <a:gd name="T69" fmla="*/ T68 w 3630"/>
                <a:gd name="T70" fmla="+- 0 1674 1674"/>
                <a:gd name="T71" fmla="*/ 1674 h 1752"/>
                <a:gd name="T72" fmla="+- 0 1743 533"/>
                <a:gd name="T73" fmla="*/ T72 w 3630"/>
                <a:gd name="T74" fmla="+- 0 1674 1674"/>
                <a:gd name="T75" fmla="*/ 1674 h 1752"/>
                <a:gd name="T76" fmla="+- 0 4163 533"/>
                <a:gd name="T77" fmla="*/ T76 w 3630"/>
                <a:gd name="T78" fmla="+- 0 1674 1674"/>
                <a:gd name="T79" fmla="*/ 1674 h 17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3630" h="1752">
                  <a:moveTo>
                    <a:pt x="0" y="1752"/>
                  </a:moveTo>
                  <a:lnTo>
                    <a:pt x="403" y="1752"/>
                  </a:lnTo>
                  <a:moveTo>
                    <a:pt x="1210" y="1752"/>
                  </a:moveTo>
                  <a:lnTo>
                    <a:pt x="3630" y="1752"/>
                  </a:lnTo>
                  <a:moveTo>
                    <a:pt x="0" y="1315"/>
                  </a:moveTo>
                  <a:lnTo>
                    <a:pt x="403" y="1315"/>
                  </a:lnTo>
                  <a:moveTo>
                    <a:pt x="1210" y="1315"/>
                  </a:moveTo>
                  <a:lnTo>
                    <a:pt x="3630" y="1315"/>
                  </a:lnTo>
                  <a:moveTo>
                    <a:pt x="0" y="876"/>
                  </a:moveTo>
                  <a:lnTo>
                    <a:pt x="403" y="876"/>
                  </a:lnTo>
                  <a:moveTo>
                    <a:pt x="1210" y="876"/>
                  </a:moveTo>
                  <a:lnTo>
                    <a:pt x="3630" y="876"/>
                  </a:lnTo>
                  <a:moveTo>
                    <a:pt x="0" y="439"/>
                  </a:moveTo>
                  <a:lnTo>
                    <a:pt x="403" y="439"/>
                  </a:lnTo>
                  <a:moveTo>
                    <a:pt x="1210" y="439"/>
                  </a:moveTo>
                  <a:lnTo>
                    <a:pt x="3630" y="439"/>
                  </a:lnTo>
                  <a:moveTo>
                    <a:pt x="0" y="0"/>
                  </a:moveTo>
                  <a:lnTo>
                    <a:pt x="403" y="0"/>
                  </a:lnTo>
                  <a:moveTo>
                    <a:pt x="1210" y="0"/>
                  </a:moveTo>
                  <a:lnTo>
                    <a:pt x="3630"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55" name="Picture 54">
              <a:extLst>
                <a:ext uri="{FF2B5EF4-FFF2-40B4-BE49-F238E27FC236}">
                  <a16:creationId xmlns:a16="http://schemas.microsoft.com/office/drawing/2014/main" id="{9DB152E5-91B5-8683-51A9-81DC88D40763}"/>
                </a:ext>
              </a:extLst>
            </p:cNvPr>
            <p:cNvPicPr>
              <a:picLocks noRot="1"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35" y="1656"/>
              <a:ext cx="807"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a:extLst>
                <a:ext uri="{FF2B5EF4-FFF2-40B4-BE49-F238E27FC236}">
                  <a16:creationId xmlns:a16="http://schemas.microsoft.com/office/drawing/2014/main" id="{3FCA8595-1AC4-92F1-0A89-F0548EEA62D7}"/>
                </a:ext>
              </a:extLst>
            </p:cNvPr>
            <p:cNvPicPr>
              <a:picLocks noRot="1" noChangeAspect="1" noEditPoint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9" y="2243"/>
              <a:ext cx="807" cy="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AutoShape 114">
              <a:extLst>
                <a:ext uri="{FF2B5EF4-FFF2-40B4-BE49-F238E27FC236}">
                  <a16:creationId xmlns:a16="http://schemas.microsoft.com/office/drawing/2014/main" id="{081741E9-5A09-9B19-8863-49BBE2497A68}"/>
                </a:ext>
              </a:extLst>
            </p:cNvPr>
            <p:cNvSpPr>
              <a:spLocks noRot="1" noChangeAspect="1" noEditPoints="1" noChangeArrowheads="1" noChangeShapeType="1" noTextEdit="1"/>
            </p:cNvSpPr>
            <p:nvPr/>
          </p:nvSpPr>
          <p:spPr bwMode="auto">
            <a:xfrm>
              <a:off x="4970" y="1673"/>
              <a:ext cx="2017" cy="1752"/>
            </a:xfrm>
            <a:custGeom>
              <a:avLst/>
              <a:gdLst>
                <a:gd name="T0" fmla="+- 0 4970 4970"/>
                <a:gd name="T1" fmla="*/ T0 w 2017"/>
                <a:gd name="T2" fmla="+- 0 3426 1674"/>
                <a:gd name="T3" fmla="*/ 3426 h 1752"/>
                <a:gd name="T4" fmla="+- 0 5777 4970"/>
                <a:gd name="T5" fmla="*/ T4 w 2017"/>
                <a:gd name="T6" fmla="+- 0 3426 1674"/>
                <a:gd name="T7" fmla="*/ 3426 h 1752"/>
                <a:gd name="T8" fmla="+- 0 6584 4970"/>
                <a:gd name="T9" fmla="*/ T8 w 2017"/>
                <a:gd name="T10" fmla="+- 0 3426 1674"/>
                <a:gd name="T11" fmla="*/ 3426 h 1752"/>
                <a:gd name="T12" fmla="+- 0 6987 4970"/>
                <a:gd name="T13" fmla="*/ T12 w 2017"/>
                <a:gd name="T14" fmla="+- 0 3426 1674"/>
                <a:gd name="T15" fmla="*/ 3426 h 1752"/>
                <a:gd name="T16" fmla="+- 0 4970 4970"/>
                <a:gd name="T17" fmla="*/ T16 w 2017"/>
                <a:gd name="T18" fmla="+- 0 2989 1674"/>
                <a:gd name="T19" fmla="*/ 2989 h 1752"/>
                <a:gd name="T20" fmla="+- 0 5777 4970"/>
                <a:gd name="T21" fmla="*/ T20 w 2017"/>
                <a:gd name="T22" fmla="+- 0 2989 1674"/>
                <a:gd name="T23" fmla="*/ 2989 h 1752"/>
                <a:gd name="T24" fmla="+- 0 6584 4970"/>
                <a:gd name="T25" fmla="*/ T24 w 2017"/>
                <a:gd name="T26" fmla="+- 0 2989 1674"/>
                <a:gd name="T27" fmla="*/ 2989 h 1752"/>
                <a:gd name="T28" fmla="+- 0 6987 4970"/>
                <a:gd name="T29" fmla="*/ T28 w 2017"/>
                <a:gd name="T30" fmla="+- 0 2989 1674"/>
                <a:gd name="T31" fmla="*/ 2989 h 1752"/>
                <a:gd name="T32" fmla="+- 0 4970 4970"/>
                <a:gd name="T33" fmla="*/ T32 w 2017"/>
                <a:gd name="T34" fmla="+- 0 2550 1674"/>
                <a:gd name="T35" fmla="*/ 2550 h 1752"/>
                <a:gd name="T36" fmla="+- 0 5777 4970"/>
                <a:gd name="T37" fmla="*/ T36 w 2017"/>
                <a:gd name="T38" fmla="+- 0 2550 1674"/>
                <a:gd name="T39" fmla="*/ 2550 h 1752"/>
                <a:gd name="T40" fmla="+- 0 6584 4970"/>
                <a:gd name="T41" fmla="*/ T40 w 2017"/>
                <a:gd name="T42" fmla="+- 0 2550 1674"/>
                <a:gd name="T43" fmla="*/ 2550 h 1752"/>
                <a:gd name="T44" fmla="+- 0 6987 4970"/>
                <a:gd name="T45" fmla="*/ T44 w 2017"/>
                <a:gd name="T46" fmla="+- 0 2550 1674"/>
                <a:gd name="T47" fmla="*/ 2550 h 1752"/>
                <a:gd name="T48" fmla="+- 0 4970 4970"/>
                <a:gd name="T49" fmla="*/ T48 w 2017"/>
                <a:gd name="T50" fmla="+- 0 2113 1674"/>
                <a:gd name="T51" fmla="*/ 2113 h 1752"/>
                <a:gd name="T52" fmla="+- 0 5777 4970"/>
                <a:gd name="T53" fmla="*/ T52 w 2017"/>
                <a:gd name="T54" fmla="+- 0 2113 1674"/>
                <a:gd name="T55" fmla="*/ 2113 h 1752"/>
                <a:gd name="T56" fmla="+- 0 6584 4970"/>
                <a:gd name="T57" fmla="*/ T56 w 2017"/>
                <a:gd name="T58" fmla="+- 0 2113 1674"/>
                <a:gd name="T59" fmla="*/ 2113 h 1752"/>
                <a:gd name="T60" fmla="+- 0 6987 4970"/>
                <a:gd name="T61" fmla="*/ T60 w 2017"/>
                <a:gd name="T62" fmla="+- 0 2113 1674"/>
                <a:gd name="T63" fmla="*/ 2113 h 1752"/>
                <a:gd name="T64" fmla="+- 0 4970 4970"/>
                <a:gd name="T65" fmla="*/ T64 w 2017"/>
                <a:gd name="T66" fmla="+- 0 1674 1674"/>
                <a:gd name="T67" fmla="*/ 1674 h 1752"/>
                <a:gd name="T68" fmla="+- 0 6987 4970"/>
                <a:gd name="T69" fmla="*/ T68 w 2017"/>
                <a:gd name="T70" fmla="+- 0 1674 1674"/>
                <a:gd name="T71" fmla="*/ 1674 h 17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017" h="1752">
                  <a:moveTo>
                    <a:pt x="0" y="1752"/>
                  </a:moveTo>
                  <a:lnTo>
                    <a:pt x="807" y="1752"/>
                  </a:lnTo>
                  <a:moveTo>
                    <a:pt x="1614" y="1752"/>
                  </a:moveTo>
                  <a:lnTo>
                    <a:pt x="2017" y="1752"/>
                  </a:lnTo>
                  <a:moveTo>
                    <a:pt x="0" y="1315"/>
                  </a:moveTo>
                  <a:lnTo>
                    <a:pt x="807" y="1315"/>
                  </a:lnTo>
                  <a:moveTo>
                    <a:pt x="1614" y="1315"/>
                  </a:moveTo>
                  <a:lnTo>
                    <a:pt x="2017" y="1315"/>
                  </a:lnTo>
                  <a:moveTo>
                    <a:pt x="0" y="876"/>
                  </a:moveTo>
                  <a:lnTo>
                    <a:pt x="807" y="876"/>
                  </a:lnTo>
                  <a:moveTo>
                    <a:pt x="1614" y="876"/>
                  </a:moveTo>
                  <a:lnTo>
                    <a:pt x="2017" y="876"/>
                  </a:lnTo>
                  <a:moveTo>
                    <a:pt x="0" y="439"/>
                  </a:moveTo>
                  <a:lnTo>
                    <a:pt x="807" y="439"/>
                  </a:lnTo>
                  <a:moveTo>
                    <a:pt x="1614" y="439"/>
                  </a:moveTo>
                  <a:lnTo>
                    <a:pt x="2017" y="439"/>
                  </a:lnTo>
                  <a:moveTo>
                    <a:pt x="0" y="0"/>
                  </a:moveTo>
                  <a:lnTo>
                    <a:pt x="2017"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58" name="Picture 57">
              <a:extLst>
                <a:ext uri="{FF2B5EF4-FFF2-40B4-BE49-F238E27FC236}">
                  <a16:creationId xmlns:a16="http://schemas.microsoft.com/office/drawing/2014/main" id="{F12B0B69-0601-DBAF-FD4F-A0774C157898}"/>
                </a:ext>
              </a:extLst>
            </p:cNvPr>
            <p:cNvPicPr>
              <a:picLocks noRot="1" noChangeAspect="1" noEditPoint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77" y="1700"/>
              <a:ext cx="807" cy="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AutoShape 112">
              <a:extLst>
                <a:ext uri="{FF2B5EF4-FFF2-40B4-BE49-F238E27FC236}">
                  <a16:creationId xmlns:a16="http://schemas.microsoft.com/office/drawing/2014/main" id="{3E6940FB-FFD7-7E4D-5545-C07EF4643349}"/>
                </a:ext>
              </a:extLst>
            </p:cNvPr>
            <p:cNvSpPr>
              <a:spLocks noRot="1" noChangeAspect="1" noEditPoints="1" noChangeArrowheads="1" noChangeShapeType="1" noTextEdit="1"/>
            </p:cNvSpPr>
            <p:nvPr/>
          </p:nvSpPr>
          <p:spPr bwMode="auto">
            <a:xfrm>
              <a:off x="533" y="1237"/>
              <a:ext cx="6454" cy="2"/>
            </a:xfrm>
            <a:custGeom>
              <a:avLst/>
              <a:gdLst>
                <a:gd name="T0" fmla="+- 0 533 533"/>
                <a:gd name="T1" fmla="*/ T0 w 6454"/>
                <a:gd name="T2" fmla="+- 0 4163 533"/>
                <a:gd name="T3" fmla="*/ T2 w 6454"/>
                <a:gd name="T4" fmla="+- 0 4970 533"/>
                <a:gd name="T5" fmla="*/ T4 w 6454"/>
                <a:gd name="T6" fmla="+- 0 6987 533"/>
                <a:gd name="T7" fmla="*/ T6 w 6454"/>
              </a:gdLst>
              <a:ahLst/>
              <a:cxnLst>
                <a:cxn ang="0">
                  <a:pos x="T1" y="0"/>
                </a:cxn>
                <a:cxn ang="0">
                  <a:pos x="T3" y="0"/>
                </a:cxn>
                <a:cxn ang="0">
                  <a:pos x="T5" y="0"/>
                </a:cxn>
                <a:cxn ang="0">
                  <a:pos x="T7" y="0"/>
                </a:cxn>
              </a:cxnLst>
              <a:rect l="0" t="0" r="r" b="b"/>
              <a:pathLst>
                <a:path w="6454">
                  <a:moveTo>
                    <a:pt x="0" y="0"/>
                  </a:moveTo>
                  <a:lnTo>
                    <a:pt x="3630" y="0"/>
                  </a:lnTo>
                  <a:moveTo>
                    <a:pt x="4437" y="0"/>
                  </a:moveTo>
                  <a:lnTo>
                    <a:pt x="6454"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60" name="Picture 59">
              <a:extLst>
                <a:ext uri="{FF2B5EF4-FFF2-40B4-BE49-F238E27FC236}">
                  <a16:creationId xmlns:a16="http://schemas.microsoft.com/office/drawing/2014/main" id="{4B0AFEE5-DB2A-C353-A67D-7AEC1FF5736F}"/>
                </a:ext>
              </a:extLst>
            </p:cNvPr>
            <p:cNvPicPr>
              <a:picLocks noRot="1" noChangeAspect="1" noEditPoint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63" y="1209"/>
              <a:ext cx="807" cy="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AutoShape 110">
              <a:extLst>
                <a:ext uri="{FF2B5EF4-FFF2-40B4-BE49-F238E27FC236}">
                  <a16:creationId xmlns:a16="http://schemas.microsoft.com/office/drawing/2014/main" id="{28CD1CC2-2851-205E-DB74-C377D2D28A9B}"/>
                </a:ext>
              </a:extLst>
            </p:cNvPr>
            <p:cNvSpPr>
              <a:spLocks noRot="1" noChangeAspect="1" noEditPoints="1" noChangeArrowheads="1" noChangeShapeType="1" noTextEdit="1"/>
            </p:cNvSpPr>
            <p:nvPr/>
          </p:nvSpPr>
          <p:spPr bwMode="auto">
            <a:xfrm>
              <a:off x="533" y="797"/>
              <a:ext cx="6454" cy="3068"/>
            </a:xfrm>
            <a:custGeom>
              <a:avLst/>
              <a:gdLst>
                <a:gd name="T0" fmla="+- 0 533 533"/>
                <a:gd name="T1" fmla="*/ T0 w 6454"/>
                <a:gd name="T2" fmla="+- 0 3865 798"/>
                <a:gd name="T3" fmla="*/ 3865 h 3068"/>
                <a:gd name="T4" fmla="+- 0 6987 533"/>
                <a:gd name="T5" fmla="*/ T4 w 6454"/>
                <a:gd name="T6" fmla="+- 0 3865 798"/>
                <a:gd name="T7" fmla="*/ 3865 h 3068"/>
                <a:gd name="T8" fmla="+- 0 533 533"/>
                <a:gd name="T9" fmla="*/ T8 w 6454"/>
                <a:gd name="T10" fmla="+- 0 798 798"/>
                <a:gd name="T11" fmla="*/ 798 h 3068"/>
                <a:gd name="T12" fmla="+- 0 6987 533"/>
                <a:gd name="T13" fmla="*/ T12 w 6454"/>
                <a:gd name="T14" fmla="+- 0 798 798"/>
                <a:gd name="T15" fmla="*/ 798 h 3068"/>
              </a:gdLst>
              <a:ahLst/>
              <a:cxnLst>
                <a:cxn ang="0">
                  <a:pos x="T1" y="T3"/>
                </a:cxn>
                <a:cxn ang="0">
                  <a:pos x="T5" y="T7"/>
                </a:cxn>
                <a:cxn ang="0">
                  <a:pos x="T9" y="T11"/>
                </a:cxn>
                <a:cxn ang="0">
                  <a:pos x="T13" y="T15"/>
                </a:cxn>
              </a:cxnLst>
              <a:rect l="0" t="0" r="r" b="b"/>
              <a:pathLst>
                <a:path w="6454" h="3068">
                  <a:moveTo>
                    <a:pt x="0" y="3067"/>
                  </a:moveTo>
                  <a:lnTo>
                    <a:pt x="6454" y="3067"/>
                  </a:lnTo>
                  <a:moveTo>
                    <a:pt x="0" y="0"/>
                  </a:moveTo>
                  <a:lnTo>
                    <a:pt x="6454"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62" name="Rectangle 61">
              <a:extLst>
                <a:ext uri="{FF2B5EF4-FFF2-40B4-BE49-F238E27FC236}">
                  <a16:creationId xmlns:a16="http://schemas.microsoft.com/office/drawing/2014/main" id="{846579CB-01CA-6556-0553-0CCD7CF37DBE}"/>
                </a:ext>
              </a:extLst>
            </p:cNvPr>
            <p:cNvSpPr>
              <a:spLocks noRot="1" noChangeAspect="1" noEditPoints="1" noChangeArrowheads="1" noChangeShapeType="1" noTextEdit="1"/>
            </p:cNvSpPr>
            <p:nvPr/>
          </p:nvSpPr>
          <p:spPr bwMode="auto">
            <a:xfrm>
              <a:off x="7" y="7"/>
              <a:ext cx="7200" cy="4320"/>
            </a:xfrm>
            <a:prstGeom prst="rect">
              <a:avLst/>
            </a:prstGeom>
            <a:noFill/>
            <a:ln w="9525">
              <a:solidFill>
                <a:srgbClr val="DFE4E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63" name="Text Box 108">
              <a:extLst>
                <a:ext uri="{FF2B5EF4-FFF2-40B4-BE49-F238E27FC236}">
                  <a16:creationId xmlns:a16="http://schemas.microsoft.com/office/drawing/2014/main" id="{7B4DC407-665E-BD00-57F1-5107626EDDED}"/>
                </a:ext>
              </a:extLst>
            </p:cNvPr>
            <p:cNvSpPr txBox="1">
              <a:spLocks noRot="1" noChangeAspect="1" noEditPoints="1" noChangeArrowheads="1" noChangeShapeType="1" noTextEdit="1"/>
            </p:cNvSpPr>
            <p:nvPr/>
          </p:nvSpPr>
          <p:spPr bwMode="auto">
            <a:xfrm>
              <a:off x="795" y="206"/>
              <a:ext cx="564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80"/>
                </a:lnSpc>
              </a:pP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FLEXURAL</a:t>
              </a:r>
              <a:r>
                <a:rPr lang="en-US" sz="1600" b="1" spc="27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STRENGTH</a:t>
              </a:r>
              <a:r>
                <a:rPr lang="en-US" sz="1600" b="1" spc="-5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(N/mm</a:t>
              </a:r>
              <a:r>
                <a:rPr lang="en-US" sz="1600" b="1" baseline="300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600" b="1" spc="-3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14</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p:txBody>
        </p:sp>
        <p:sp>
          <p:nvSpPr>
            <p:cNvPr id="64" name="Text Box 107">
              <a:extLst>
                <a:ext uri="{FF2B5EF4-FFF2-40B4-BE49-F238E27FC236}">
                  <a16:creationId xmlns:a16="http://schemas.microsoft.com/office/drawing/2014/main" id="{C5C75DC5-ACD0-8310-B29E-236F8DD11CD3}"/>
                </a:ext>
              </a:extLst>
            </p:cNvPr>
            <p:cNvSpPr txBox="1">
              <a:spLocks noRot="1" noChangeAspect="1" noEditPoints="1" noChangeArrowheads="1" noChangeShapeType="1" noTextEdit="1"/>
            </p:cNvSpPr>
            <p:nvPr/>
          </p:nvSpPr>
          <p:spPr bwMode="auto">
            <a:xfrm>
              <a:off x="138" y="713"/>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3.5</a:t>
              </a:r>
              <a:endParaRPr lang="en-IN" sz="1100">
                <a:effectLst/>
                <a:latin typeface="Times New Roman" panose="02020603050405020304" pitchFamily="18" charset="0"/>
                <a:ea typeface="Times New Roman" panose="02020603050405020304" pitchFamily="18" charset="0"/>
              </a:endParaRPr>
            </a:p>
          </p:txBody>
        </p:sp>
        <p:sp>
          <p:nvSpPr>
            <p:cNvPr id="65" name="Text Box 106">
              <a:extLst>
                <a:ext uri="{FF2B5EF4-FFF2-40B4-BE49-F238E27FC236}">
                  <a16:creationId xmlns:a16="http://schemas.microsoft.com/office/drawing/2014/main" id="{3C9CB316-F751-A869-6EC6-0E033858B580}"/>
                </a:ext>
              </a:extLst>
            </p:cNvPr>
            <p:cNvSpPr txBox="1">
              <a:spLocks noRot="1" noChangeAspect="1" noEditPoints="1" noChangeArrowheads="1" noChangeShapeType="1" noTextEdit="1"/>
            </p:cNvSpPr>
            <p:nvPr/>
          </p:nvSpPr>
          <p:spPr bwMode="auto">
            <a:xfrm>
              <a:off x="4407" y="935"/>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3.03</a:t>
              </a:r>
              <a:endParaRPr lang="en-IN" sz="1100">
                <a:effectLst/>
                <a:latin typeface="Times New Roman" panose="02020603050405020304" pitchFamily="18" charset="0"/>
                <a:ea typeface="Times New Roman" panose="02020603050405020304" pitchFamily="18" charset="0"/>
              </a:endParaRPr>
            </a:p>
          </p:txBody>
        </p:sp>
        <p:sp>
          <p:nvSpPr>
            <p:cNvPr id="66" name="Text Box 105">
              <a:extLst>
                <a:ext uri="{FF2B5EF4-FFF2-40B4-BE49-F238E27FC236}">
                  <a16:creationId xmlns:a16="http://schemas.microsoft.com/office/drawing/2014/main" id="{5603CAF8-40C0-4925-2A98-9D9A9A095AC0}"/>
                </a:ext>
              </a:extLst>
            </p:cNvPr>
            <p:cNvSpPr txBox="1">
              <a:spLocks noRot="1" noChangeAspect="1" noEditPoints="1" noChangeArrowheads="1" noChangeShapeType="1" noTextEdit="1"/>
            </p:cNvSpPr>
            <p:nvPr/>
          </p:nvSpPr>
          <p:spPr bwMode="auto">
            <a:xfrm>
              <a:off x="274" y="1152"/>
              <a:ext cx="1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IN" sz="1100">
                <a:effectLst/>
                <a:latin typeface="Times New Roman" panose="02020603050405020304" pitchFamily="18" charset="0"/>
                <a:ea typeface="Times New Roman" panose="02020603050405020304" pitchFamily="18" charset="0"/>
              </a:endParaRPr>
            </a:p>
          </p:txBody>
        </p:sp>
        <p:sp>
          <p:nvSpPr>
            <p:cNvPr id="67" name="Text Box 104">
              <a:extLst>
                <a:ext uri="{FF2B5EF4-FFF2-40B4-BE49-F238E27FC236}">
                  <a16:creationId xmlns:a16="http://schemas.microsoft.com/office/drawing/2014/main" id="{78FCDA09-7BB5-81F3-8EF0-248710F3B82A}"/>
                </a:ext>
              </a:extLst>
            </p:cNvPr>
            <p:cNvSpPr txBox="1">
              <a:spLocks noRot="1" noChangeAspect="1" noEditPoints="1" noChangeArrowheads="1" noChangeShapeType="1" noTextEdit="1"/>
            </p:cNvSpPr>
            <p:nvPr/>
          </p:nvSpPr>
          <p:spPr bwMode="auto">
            <a:xfrm>
              <a:off x="1179" y="1382"/>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2.52</a:t>
              </a:r>
              <a:endParaRPr lang="en-IN" sz="1100">
                <a:effectLst/>
                <a:latin typeface="Times New Roman" panose="02020603050405020304" pitchFamily="18" charset="0"/>
                <a:ea typeface="Times New Roman" panose="02020603050405020304" pitchFamily="18" charset="0"/>
              </a:endParaRPr>
            </a:p>
          </p:txBody>
        </p:sp>
        <p:sp>
          <p:nvSpPr>
            <p:cNvPr id="68" name="Text Box 103">
              <a:extLst>
                <a:ext uri="{FF2B5EF4-FFF2-40B4-BE49-F238E27FC236}">
                  <a16:creationId xmlns:a16="http://schemas.microsoft.com/office/drawing/2014/main" id="{D454DBAA-343F-CBB7-88EA-B2DD859D9F28}"/>
                </a:ext>
              </a:extLst>
            </p:cNvPr>
            <p:cNvSpPr txBox="1">
              <a:spLocks noRot="1" noChangeAspect="1" noEditPoints="1" noChangeArrowheads="1" noChangeShapeType="1" noTextEdit="1"/>
            </p:cNvSpPr>
            <p:nvPr/>
          </p:nvSpPr>
          <p:spPr bwMode="auto">
            <a:xfrm>
              <a:off x="6021" y="1426"/>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2.47</a:t>
              </a:r>
              <a:endParaRPr lang="en-IN" sz="1100">
                <a:effectLst/>
                <a:latin typeface="Times New Roman" panose="02020603050405020304" pitchFamily="18" charset="0"/>
                <a:ea typeface="Times New Roman" panose="02020603050405020304" pitchFamily="18" charset="0"/>
              </a:endParaRPr>
            </a:p>
          </p:txBody>
        </p:sp>
        <p:sp>
          <p:nvSpPr>
            <p:cNvPr id="69" name="Text Box 102">
              <a:extLst>
                <a:ext uri="{FF2B5EF4-FFF2-40B4-BE49-F238E27FC236}">
                  <a16:creationId xmlns:a16="http://schemas.microsoft.com/office/drawing/2014/main" id="{939A4465-7B8B-6068-6BC0-F5191018ED0F}"/>
                </a:ext>
              </a:extLst>
            </p:cNvPr>
            <p:cNvSpPr txBox="1">
              <a:spLocks noRot="1" noChangeAspect="1" noEditPoints="1" noChangeArrowheads="1" noChangeShapeType="1" noTextEdit="1"/>
            </p:cNvSpPr>
            <p:nvPr/>
          </p:nvSpPr>
          <p:spPr bwMode="auto">
            <a:xfrm>
              <a:off x="138" y="1589"/>
              <a:ext cx="248"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2.5</a:t>
              </a:r>
              <a:endParaRPr lang="en-IN" sz="1100">
                <a:effectLst/>
                <a:latin typeface="Times New Roman" panose="02020603050405020304" pitchFamily="18" charset="0"/>
                <a:ea typeface="Times New Roman" panose="02020603050405020304" pitchFamily="18" charset="0"/>
              </a:endParaRPr>
            </a:p>
            <a:p>
              <a:pPr>
                <a:spcBef>
                  <a:spcPts val="55"/>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marR="11430" algn="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endParaRPr>
            </a:p>
          </p:txBody>
        </p:sp>
        <p:sp>
          <p:nvSpPr>
            <p:cNvPr id="70" name="Text Box 101">
              <a:extLst>
                <a:ext uri="{FF2B5EF4-FFF2-40B4-BE49-F238E27FC236}">
                  <a16:creationId xmlns:a16="http://schemas.microsoft.com/office/drawing/2014/main" id="{810545B0-57B0-8369-7CC7-57F95CDFC767}"/>
                </a:ext>
              </a:extLst>
            </p:cNvPr>
            <p:cNvSpPr txBox="1">
              <a:spLocks noRot="1" noChangeAspect="1" noEditPoints="1" noChangeArrowheads="1" noChangeShapeType="1" noTextEdit="1"/>
            </p:cNvSpPr>
            <p:nvPr/>
          </p:nvSpPr>
          <p:spPr bwMode="auto">
            <a:xfrm>
              <a:off x="2793" y="1969"/>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1.85</a:t>
              </a:r>
              <a:endParaRPr lang="en-IN" sz="1100">
                <a:effectLst/>
                <a:latin typeface="Times New Roman" panose="02020603050405020304" pitchFamily="18" charset="0"/>
                <a:ea typeface="Times New Roman" panose="02020603050405020304" pitchFamily="18" charset="0"/>
              </a:endParaRPr>
            </a:p>
          </p:txBody>
        </p:sp>
        <p:sp>
          <p:nvSpPr>
            <p:cNvPr id="71" name="Text Box 100">
              <a:extLst>
                <a:ext uri="{FF2B5EF4-FFF2-40B4-BE49-F238E27FC236}">
                  <a16:creationId xmlns:a16="http://schemas.microsoft.com/office/drawing/2014/main" id="{1760724C-81B6-548E-F9EB-F88F1B7B90CF}"/>
                </a:ext>
              </a:extLst>
            </p:cNvPr>
            <p:cNvSpPr txBox="1">
              <a:spLocks noRot="1" noChangeAspect="1" noEditPoints="1" noChangeArrowheads="1" noChangeShapeType="1" noTextEdit="1"/>
            </p:cNvSpPr>
            <p:nvPr/>
          </p:nvSpPr>
          <p:spPr bwMode="auto">
            <a:xfrm>
              <a:off x="138" y="2465"/>
              <a:ext cx="248" cy="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IN" sz="1100">
                <a:effectLst/>
                <a:latin typeface="Times New Roman" panose="02020603050405020304" pitchFamily="18" charset="0"/>
                <a:ea typeface="Times New Roman" panose="02020603050405020304" pitchFamily="18" charset="0"/>
              </a:endParaRPr>
            </a:p>
            <a:p>
              <a:pPr>
                <a:spcBef>
                  <a:spcPts val="55"/>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marR="11430" algn="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a:effectLst/>
                <a:latin typeface="Times New Roman" panose="02020603050405020304" pitchFamily="18" charset="0"/>
                <a:ea typeface="Times New Roman" panose="02020603050405020304" pitchFamily="18" charset="0"/>
              </a:endParaRPr>
            </a:p>
            <a:p>
              <a:pPr>
                <a:spcBef>
                  <a:spcPts val="50"/>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marR="11430" algn="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0.5</a:t>
              </a:r>
              <a:endParaRPr lang="en-IN" sz="1100">
                <a:effectLst/>
                <a:latin typeface="Times New Roman" panose="02020603050405020304" pitchFamily="18" charset="0"/>
                <a:ea typeface="Times New Roman" panose="02020603050405020304" pitchFamily="18" charset="0"/>
              </a:endParaRPr>
            </a:p>
            <a:p>
              <a:pPr>
                <a:spcBef>
                  <a:spcPts val="55"/>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marR="11430" algn="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1100">
                <a:effectLst/>
                <a:latin typeface="Times New Roman" panose="02020603050405020304" pitchFamily="18" charset="0"/>
                <a:ea typeface="Times New Roman" panose="02020603050405020304" pitchFamily="18" charset="0"/>
              </a:endParaRPr>
            </a:p>
          </p:txBody>
        </p:sp>
        <p:sp>
          <p:nvSpPr>
            <p:cNvPr id="72" name="Text Box 99">
              <a:extLst>
                <a:ext uri="{FF2B5EF4-FFF2-40B4-BE49-F238E27FC236}">
                  <a16:creationId xmlns:a16="http://schemas.microsoft.com/office/drawing/2014/main" id="{63EF75AA-C091-235D-2680-6F315E75FC72}"/>
                </a:ext>
              </a:extLst>
            </p:cNvPr>
            <p:cNvSpPr txBox="1">
              <a:spLocks noRot="1" noChangeAspect="1" noEditPoints="1" noChangeArrowheads="1" noChangeShapeType="1" noTextEdit="1"/>
            </p:cNvSpPr>
            <p:nvPr/>
          </p:nvSpPr>
          <p:spPr bwMode="auto">
            <a:xfrm>
              <a:off x="1246" y="4013"/>
              <a:ext cx="46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CB4</a:t>
              </a:r>
              <a:endParaRPr lang="en-IN" sz="1100" dirty="0">
                <a:effectLst/>
                <a:latin typeface="Times New Roman" panose="02020603050405020304" pitchFamily="18" charset="0"/>
                <a:ea typeface="Times New Roman" panose="02020603050405020304" pitchFamily="18" charset="0"/>
              </a:endParaRPr>
            </a:p>
          </p:txBody>
        </p:sp>
        <p:sp>
          <p:nvSpPr>
            <p:cNvPr id="73" name="Text Box 98">
              <a:extLst>
                <a:ext uri="{FF2B5EF4-FFF2-40B4-BE49-F238E27FC236}">
                  <a16:creationId xmlns:a16="http://schemas.microsoft.com/office/drawing/2014/main" id="{B8C50715-7056-73A5-96E9-6189199C7122}"/>
                </a:ext>
              </a:extLst>
            </p:cNvPr>
            <p:cNvSpPr txBox="1">
              <a:spLocks noRot="1" noChangeAspect="1" noEditPoints="1" noChangeArrowheads="1" noChangeShapeType="1" noTextEdit="1"/>
            </p:cNvSpPr>
            <p:nvPr/>
          </p:nvSpPr>
          <p:spPr bwMode="auto">
            <a:xfrm>
              <a:off x="2860" y="4013"/>
              <a:ext cx="469"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CB5</a:t>
              </a:r>
              <a:endParaRPr lang="en-IN" sz="1100" dirty="0">
                <a:effectLst/>
                <a:latin typeface="Times New Roman" panose="02020603050405020304" pitchFamily="18" charset="0"/>
                <a:ea typeface="Times New Roman" panose="02020603050405020304" pitchFamily="18" charset="0"/>
              </a:endParaRPr>
            </a:p>
          </p:txBody>
        </p:sp>
        <p:sp>
          <p:nvSpPr>
            <p:cNvPr id="74" name="Text Box 97">
              <a:extLst>
                <a:ext uri="{FF2B5EF4-FFF2-40B4-BE49-F238E27FC236}">
                  <a16:creationId xmlns:a16="http://schemas.microsoft.com/office/drawing/2014/main" id="{FBBD5DA4-56E3-BB83-B7D3-CE3B4C5908BB}"/>
                </a:ext>
              </a:extLst>
            </p:cNvPr>
            <p:cNvSpPr txBox="1">
              <a:spLocks noRot="1" noChangeAspect="1" noEditPoints="1" noChangeArrowheads="1" noChangeShapeType="1" noTextEdit="1"/>
            </p:cNvSpPr>
            <p:nvPr/>
          </p:nvSpPr>
          <p:spPr bwMode="auto">
            <a:xfrm>
              <a:off x="4474" y="4013"/>
              <a:ext cx="44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CB6</a:t>
              </a:r>
              <a:endParaRPr lang="en-IN" sz="1100" dirty="0">
                <a:effectLst/>
                <a:latin typeface="Times New Roman" panose="02020603050405020304" pitchFamily="18" charset="0"/>
                <a:ea typeface="Times New Roman" panose="02020603050405020304" pitchFamily="18" charset="0"/>
              </a:endParaRPr>
            </a:p>
          </p:txBody>
        </p:sp>
        <p:sp>
          <p:nvSpPr>
            <p:cNvPr id="75" name="Text Box 96">
              <a:extLst>
                <a:ext uri="{FF2B5EF4-FFF2-40B4-BE49-F238E27FC236}">
                  <a16:creationId xmlns:a16="http://schemas.microsoft.com/office/drawing/2014/main" id="{A33019BC-FAB2-29EE-CAE3-ECBEEF021F56}"/>
                </a:ext>
              </a:extLst>
            </p:cNvPr>
            <p:cNvSpPr txBox="1">
              <a:spLocks noRot="1" noChangeAspect="1" noEditPoints="1" noChangeArrowheads="1" noChangeShapeType="1" noTextEdit="1"/>
            </p:cNvSpPr>
            <p:nvPr/>
          </p:nvSpPr>
          <p:spPr bwMode="auto">
            <a:xfrm>
              <a:off x="5833" y="4013"/>
              <a:ext cx="7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AVERAGE</a:t>
              </a:r>
              <a:endParaRPr lang="en-IN" sz="1100">
                <a:effectLst/>
                <a:latin typeface="Times New Roman" panose="02020603050405020304" pitchFamily="18" charset="0"/>
                <a:ea typeface="Times New Roman" panose="02020603050405020304" pitchFamily="18" charset="0"/>
              </a:endParaRPr>
            </a:p>
          </p:txBody>
        </p:sp>
      </p:grpSp>
      <p:sp>
        <p:nvSpPr>
          <p:cNvPr id="76" name="Rectangle 75">
            <a:extLst>
              <a:ext uri="{FF2B5EF4-FFF2-40B4-BE49-F238E27FC236}">
                <a16:creationId xmlns:a16="http://schemas.microsoft.com/office/drawing/2014/main" id="{49287ECB-A12A-B73A-9B85-6D393628E37E}"/>
              </a:ext>
            </a:extLst>
          </p:cNvPr>
          <p:cNvSpPr/>
          <p:nvPr/>
        </p:nvSpPr>
        <p:spPr>
          <a:xfrm>
            <a:off x="6121686" y="2558933"/>
            <a:ext cx="369332" cy="2399439"/>
          </a:xfrm>
          <a:prstGeom prst="rect">
            <a:avLst/>
          </a:prstGeom>
        </p:spPr>
        <p:txBody>
          <a:bodyPr vert="vert270" wrap="none">
            <a:spAutoFit/>
          </a:bodyPr>
          <a:lstStyle/>
          <a:p>
            <a:r>
              <a:rPr lang="en-US" sz="1200" dirty="0"/>
              <a:t>FLEXURAL STRENGTH IN (N/mm^2)</a:t>
            </a:r>
          </a:p>
        </p:txBody>
      </p:sp>
    </p:spTree>
    <p:extLst>
      <p:ext uri="{BB962C8B-B14F-4D97-AF65-F5344CB8AC3E}">
        <p14:creationId xmlns:p14="http://schemas.microsoft.com/office/powerpoint/2010/main" val="292789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DBCC-3BAC-4635-84BE-245614459B3E}"/>
              </a:ext>
            </a:extLst>
          </p:cNvPr>
          <p:cNvSpPr>
            <a:spLocks noGrp="1"/>
          </p:cNvSpPr>
          <p:nvPr>
            <p:ph type="title"/>
          </p:nvPr>
        </p:nvSpPr>
        <p:spPr>
          <a:xfrm>
            <a:off x="1038687" y="268549"/>
            <a:ext cx="10706469" cy="1098612"/>
          </a:xfrm>
        </p:spPr>
        <p:txBody>
          <a:bodyPr/>
          <a:lstStyle/>
          <a:p>
            <a:r>
              <a:rPr lang="en-US" b="1" dirty="0">
                <a:cs typeface="Times New Roman" panose="02020603050405020304" pitchFamily="18" charset="0"/>
              </a:rPr>
              <a:t>INTRODUCTION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80DEF0-73C1-4802-ABA4-3146E9F6FE68}"/>
              </a:ext>
            </a:extLst>
          </p:cNvPr>
          <p:cNvSpPr>
            <a:spLocks noGrp="1"/>
          </p:cNvSpPr>
          <p:nvPr>
            <p:ph idx="1"/>
          </p:nvPr>
        </p:nvSpPr>
        <p:spPr>
          <a:xfrm>
            <a:off x="1036024" y="1680691"/>
            <a:ext cx="10706470" cy="5362113"/>
          </a:xfrm>
        </p:spPr>
        <p:txBody>
          <a:bodyPr>
            <a:normAutofit/>
          </a:bodyPr>
          <a:lstStyle/>
          <a:p>
            <a:pPr algn="just">
              <a:lnSpc>
                <a:spcPct val="100000"/>
              </a:lnSpc>
            </a:pPr>
            <a:r>
              <a:rPr lang="en-US" sz="2400" dirty="0">
                <a:solidFill>
                  <a:schemeClr val="tx1"/>
                </a:solidFill>
                <a:cs typeface="Times New Roman" panose="02020603050405020304" pitchFamily="18" charset="0"/>
              </a:rPr>
              <a:t>Cement and aggregate are the most important constituents used in concrete production and are the vital materials needed for the construction industry. </a:t>
            </a:r>
          </a:p>
          <a:p>
            <a:pPr algn="just">
              <a:lnSpc>
                <a:spcPct val="100000"/>
              </a:lnSpc>
            </a:pPr>
            <a:r>
              <a:rPr lang="en-US" sz="2400" dirty="0">
                <a:solidFill>
                  <a:schemeClr val="tx1"/>
                </a:solidFill>
                <a:cs typeface="Times New Roman" panose="02020603050405020304" pitchFamily="18" charset="0"/>
              </a:rPr>
              <a:t>To  reduce the dumping of waste material, utilize them as raw materials in construction industry.</a:t>
            </a:r>
          </a:p>
          <a:p>
            <a:pPr algn="just">
              <a:lnSpc>
                <a:spcPct val="100000"/>
              </a:lnSpc>
            </a:pPr>
            <a:r>
              <a:rPr lang="en-US" sz="2400" dirty="0">
                <a:solidFill>
                  <a:schemeClr val="tx1"/>
                </a:solidFill>
                <a:cs typeface="Times New Roman" panose="02020603050405020304" pitchFamily="18" charset="0"/>
              </a:rPr>
              <a:t>Waste rubber from lorry tyre and bicycle tyre has received a great deal of attention for utilization because of its large production volume and difficulty of disposal. </a:t>
            </a:r>
          </a:p>
          <a:p>
            <a:pPr algn="just">
              <a:lnSpc>
                <a:spcPct val="100000"/>
              </a:lnSpc>
            </a:pPr>
            <a:r>
              <a:rPr lang="en-US" sz="2400" dirty="0">
                <a:solidFill>
                  <a:schemeClr val="tx1"/>
                </a:solidFill>
                <a:cs typeface="Times New Roman" panose="02020603050405020304" pitchFamily="18" charset="0"/>
              </a:rPr>
              <a:t>This rubber is grinded  into fine size  rubber crumbs and compacted inside the PVC pipe. and the rubber filled PVC pipe is placed inside the reinforcement concrete so that the neutral axis of the concrete touches the mid-point of the rubber filled PVC pipe. </a:t>
            </a:r>
          </a:p>
          <a:p>
            <a:pPr marL="0" indent="0">
              <a:buNone/>
            </a:pPr>
            <a:endParaRPr lang="en-US" sz="2400" i="1" dirty="0">
              <a:solidFill>
                <a:schemeClr val="tx1"/>
              </a:solidFill>
              <a:cs typeface="Times New Roman" panose="02020603050405020304" pitchFamily="18" charset="0"/>
            </a:endParaRPr>
          </a:p>
          <a:p>
            <a:pPr marL="0" indent="0">
              <a:buNone/>
            </a:pPr>
            <a:endParaRPr lang="en-IN"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3480278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2E28-EF53-55BD-8A09-F65742190C3E}"/>
              </a:ext>
            </a:extLst>
          </p:cNvPr>
          <p:cNvSpPr>
            <a:spLocks noGrp="1"/>
          </p:cNvSpPr>
          <p:nvPr>
            <p:ph type="title"/>
          </p:nvPr>
        </p:nvSpPr>
        <p:spPr>
          <a:xfrm>
            <a:off x="1371599" y="685800"/>
            <a:ext cx="9873049" cy="1485900"/>
          </a:xfrm>
        </p:spPr>
        <p:txBody>
          <a:bodyPr/>
          <a:lstStyle/>
          <a:p>
            <a:r>
              <a:rPr lang="en-IN" dirty="0"/>
              <a:t>FLEXURAL STRENGTH OF RB AT 14 DAYS</a:t>
            </a:r>
          </a:p>
        </p:txBody>
      </p:sp>
      <p:graphicFrame>
        <p:nvGraphicFramePr>
          <p:cNvPr id="6" name="Content Placeholder 5">
            <a:extLst>
              <a:ext uri="{FF2B5EF4-FFF2-40B4-BE49-F238E27FC236}">
                <a16:creationId xmlns:a16="http://schemas.microsoft.com/office/drawing/2014/main" id="{89F5C7DB-7D16-0330-E17B-BE91D612023B}"/>
              </a:ext>
            </a:extLst>
          </p:cNvPr>
          <p:cNvGraphicFramePr>
            <a:graphicFrameLocks noGrp="1"/>
          </p:cNvGraphicFramePr>
          <p:nvPr>
            <p:ph sz="half" idx="1"/>
            <p:extLst>
              <p:ext uri="{D42A27DB-BD31-4B8C-83A1-F6EECF244321}">
                <p14:modId xmlns:p14="http://schemas.microsoft.com/office/powerpoint/2010/main" val="900372831"/>
              </p:ext>
            </p:extLst>
          </p:nvPr>
        </p:nvGraphicFramePr>
        <p:xfrm>
          <a:off x="1371600" y="2792270"/>
          <a:ext cx="4448175" cy="1841246"/>
        </p:xfrm>
        <a:graphic>
          <a:graphicData uri="http://schemas.openxmlformats.org/drawingml/2006/table">
            <a:tbl>
              <a:tblPr firstRow="1" firstCol="1" bandRow="1">
                <a:tableStyleId>{5940675A-B579-460E-94D1-54222C63F5DA}</a:tableStyleId>
              </a:tblPr>
              <a:tblGrid>
                <a:gridCol w="1838325">
                  <a:extLst>
                    <a:ext uri="{9D8B030D-6E8A-4147-A177-3AD203B41FA5}">
                      <a16:colId xmlns:a16="http://schemas.microsoft.com/office/drawing/2014/main" val="3177243182"/>
                    </a:ext>
                  </a:extLst>
                </a:gridCol>
                <a:gridCol w="2609850">
                  <a:extLst>
                    <a:ext uri="{9D8B030D-6E8A-4147-A177-3AD203B41FA5}">
                      <a16:colId xmlns:a16="http://schemas.microsoft.com/office/drawing/2014/main" val="1938163285"/>
                    </a:ext>
                  </a:extLst>
                </a:gridCol>
              </a:tblGrid>
              <a:tr h="182302">
                <a:tc>
                  <a:txBody>
                    <a:bodyPr/>
                    <a:lstStyle/>
                    <a:p>
                      <a:pPr algn="l">
                        <a:lnSpc>
                          <a:spcPct val="107000"/>
                        </a:lnSpc>
                        <a:spcAft>
                          <a:spcPts val="200"/>
                        </a:spcAft>
                      </a:pPr>
                      <a:r>
                        <a:rPr lang="en-IN" sz="2000">
                          <a:effectLst/>
                          <a:latin typeface="+mn-lt"/>
                          <a:cs typeface="Times New Roman" panose="02020603050405020304" pitchFamily="18" charset="0"/>
                        </a:rPr>
                        <a:t>SPECIMEN DETAILS</a:t>
                      </a:r>
                      <a:endParaRPr lang="en-IN" sz="2000">
                        <a:effectLst/>
                        <a:latin typeface="+mn-lt"/>
                        <a:ea typeface="Calibri" panose="020F0502020204030204" pitchFamily="34" charset="0"/>
                        <a:cs typeface="Times New Roman" panose="02020603050405020304" pitchFamily="18" charset="0"/>
                      </a:endParaRPr>
                    </a:p>
                  </a:txBody>
                  <a:tcPr marL="54691" marR="54691" marT="0" marB="0" anchor="b"/>
                </a:tc>
                <a:tc>
                  <a:txBody>
                    <a:bodyPr/>
                    <a:lstStyle/>
                    <a:p>
                      <a:pPr algn="l">
                        <a:lnSpc>
                          <a:spcPct val="107000"/>
                        </a:lnSpc>
                        <a:spcAft>
                          <a:spcPts val="200"/>
                        </a:spcAft>
                      </a:pPr>
                      <a:r>
                        <a:rPr lang="en-IN" sz="2000" dirty="0">
                          <a:effectLst/>
                          <a:latin typeface="+mn-lt"/>
                          <a:cs typeface="Times New Roman" panose="02020603050405020304" pitchFamily="18" charset="0"/>
                        </a:rPr>
                        <a:t>FLEXURAL  STRENGTH (N/mm</a:t>
                      </a:r>
                      <a:r>
                        <a:rPr lang="en-IN" sz="2000" baseline="30000" dirty="0">
                          <a:effectLst/>
                          <a:latin typeface="+mn-lt"/>
                          <a:cs typeface="Times New Roman" panose="02020603050405020304" pitchFamily="18" charset="0"/>
                        </a:rPr>
                        <a:t>2</a:t>
                      </a:r>
                      <a:r>
                        <a:rPr lang="en-IN" sz="2000" dirty="0">
                          <a:effectLst/>
                          <a:latin typeface="+mn-lt"/>
                          <a:cs typeface="Times New Roman" panose="02020603050405020304" pitchFamily="18" charset="0"/>
                        </a:rPr>
                        <a:t>) at 14 DAYS</a:t>
                      </a:r>
                      <a:endParaRPr lang="en-IN" sz="2000" dirty="0">
                        <a:effectLst/>
                        <a:latin typeface="+mn-lt"/>
                        <a:ea typeface="Calibri" panose="020F0502020204030204" pitchFamily="34" charset="0"/>
                        <a:cs typeface="Times New Roman" panose="02020603050405020304" pitchFamily="18" charset="0"/>
                      </a:endParaRPr>
                    </a:p>
                  </a:txBody>
                  <a:tcPr marL="54691" marR="54691" marT="0" marB="0" anchor="b"/>
                </a:tc>
                <a:extLst>
                  <a:ext uri="{0D108BD9-81ED-4DB2-BD59-A6C34878D82A}">
                    <a16:rowId xmlns:a16="http://schemas.microsoft.com/office/drawing/2014/main" val="4058502527"/>
                  </a:ext>
                </a:extLst>
              </a:tr>
              <a:tr h="182302">
                <a:tc>
                  <a:txBody>
                    <a:bodyPr/>
                    <a:lstStyle/>
                    <a:p>
                      <a:pPr algn="l">
                        <a:lnSpc>
                          <a:spcPct val="107000"/>
                        </a:lnSpc>
                        <a:spcAft>
                          <a:spcPts val="200"/>
                        </a:spcAft>
                      </a:pPr>
                      <a:r>
                        <a:rPr lang="en-IN" sz="2000" dirty="0">
                          <a:effectLst/>
                          <a:latin typeface="+mn-lt"/>
                          <a:cs typeface="Times New Roman" panose="02020603050405020304" pitchFamily="18" charset="0"/>
                        </a:rPr>
                        <a:t>RB4</a:t>
                      </a:r>
                      <a:endParaRPr lang="en-IN" sz="2000" dirty="0">
                        <a:effectLst/>
                        <a:latin typeface="+mn-lt"/>
                        <a:ea typeface="Calibri" panose="020F0502020204030204" pitchFamily="34" charset="0"/>
                        <a:cs typeface="Times New Roman" panose="02020603050405020304" pitchFamily="18" charset="0"/>
                      </a:endParaRPr>
                    </a:p>
                  </a:txBody>
                  <a:tcPr marL="54691" marR="54691" marT="0" marB="0" anchor="b"/>
                </a:tc>
                <a:tc>
                  <a:txBody>
                    <a:bodyPr/>
                    <a:lstStyle/>
                    <a:p>
                      <a:pPr algn="r">
                        <a:lnSpc>
                          <a:spcPct val="107000"/>
                        </a:lnSpc>
                        <a:spcAft>
                          <a:spcPts val="200"/>
                        </a:spcAft>
                      </a:pPr>
                      <a:r>
                        <a:rPr lang="en-IN" sz="2000">
                          <a:effectLst/>
                          <a:latin typeface="+mn-lt"/>
                          <a:cs typeface="Times New Roman" panose="02020603050405020304" pitchFamily="18" charset="0"/>
                        </a:rPr>
                        <a:t>2.82</a:t>
                      </a:r>
                      <a:endParaRPr lang="en-IN" sz="2000">
                        <a:effectLst/>
                        <a:latin typeface="+mn-lt"/>
                        <a:ea typeface="Calibri" panose="020F0502020204030204" pitchFamily="34" charset="0"/>
                        <a:cs typeface="Times New Roman" panose="02020603050405020304" pitchFamily="18" charset="0"/>
                      </a:endParaRPr>
                    </a:p>
                  </a:txBody>
                  <a:tcPr marL="54691" marR="54691" marT="0" marB="0" anchor="b"/>
                </a:tc>
                <a:extLst>
                  <a:ext uri="{0D108BD9-81ED-4DB2-BD59-A6C34878D82A}">
                    <a16:rowId xmlns:a16="http://schemas.microsoft.com/office/drawing/2014/main" val="2094835733"/>
                  </a:ext>
                </a:extLst>
              </a:tr>
              <a:tr h="182302">
                <a:tc>
                  <a:txBody>
                    <a:bodyPr/>
                    <a:lstStyle/>
                    <a:p>
                      <a:pPr algn="l">
                        <a:lnSpc>
                          <a:spcPct val="107000"/>
                        </a:lnSpc>
                        <a:spcAft>
                          <a:spcPts val="200"/>
                        </a:spcAft>
                      </a:pPr>
                      <a:r>
                        <a:rPr lang="en-IN" sz="2000" dirty="0">
                          <a:effectLst/>
                          <a:latin typeface="+mn-lt"/>
                          <a:cs typeface="Times New Roman" panose="02020603050405020304" pitchFamily="18" charset="0"/>
                        </a:rPr>
                        <a:t>RB5</a:t>
                      </a:r>
                      <a:endParaRPr lang="en-IN" sz="2000" dirty="0">
                        <a:effectLst/>
                        <a:latin typeface="+mn-lt"/>
                        <a:ea typeface="Calibri" panose="020F0502020204030204" pitchFamily="34" charset="0"/>
                        <a:cs typeface="Times New Roman" panose="02020603050405020304" pitchFamily="18" charset="0"/>
                      </a:endParaRPr>
                    </a:p>
                  </a:txBody>
                  <a:tcPr marL="54691" marR="54691" marT="0" marB="0" anchor="b"/>
                </a:tc>
                <a:tc>
                  <a:txBody>
                    <a:bodyPr/>
                    <a:lstStyle/>
                    <a:p>
                      <a:pPr algn="r">
                        <a:lnSpc>
                          <a:spcPct val="107000"/>
                        </a:lnSpc>
                        <a:spcAft>
                          <a:spcPts val="200"/>
                        </a:spcAft>
                      </a:pPr>
                      <a:r>
                        <a:rPr lang="en-IN" sz="2000">
                          <a:effectLst/>
                          <a:latin typeface="+mn-lt"/>
                          <a:cs typeface="Times New Roman" panose="02020603050405020304" pitchFamily="18" charset="0"/>
                        </a:rPr>
                        <a:t>2.94</a:t>
                      </a:r>
                      <a:endParaRPr lang="en-IN" sz="2000">
                        <a:effectLst/>
                        <a:latin typeface="+mn-lt"/>
                        <a:ea typeface="Calibri" panose="020F0502020204030204" pitchFamily="34" charset="0"/>
                        <a:cs typeface="Times New Roman" panose="02020603050405020304" pitchFamily="18" charset="0"/>
                      </a:endParaRPr>
                    </a:p>
                  </a:txBody>
                  <a:tcPr marL="54691" marR="54691" marT="0" marB="0" anchor="b"/>
                </a:tc>
                <a:extLst>
                  <a:ext uri="{0D108BD9-81ED-4DB2-BD59-A6C34878D82A}">
                    <a16:rowId xmlns:a16="http://schemas.microsoft.com/office/drawing/2014/main" val="3880939234"/>
                  </a:ext>
                </a:extLst>
              </a:tr>
              <a:tr h="182302">
                <a:tc>
                  <a:txBody>
                    <a:bodyPr/>
                    <a:lstStyle/>
                    <a:p>
                      <a:pPr algn="l">
                        <a:lnSpc>
                          <a:spcPct val="107000"/>
                        </a:lnSpc>
                        <a:spcAft>
                          <a:spcPts val="200"/>
                        </a:spcAft>
                      </a:pPr>
                      <a:r>
                        <a:rPr lang="en-IN" sz="2000" dirty="0">
                          <a:effectLst/>
                          <a:latin typeface="+mn-lt"/>
                          <a:cs typeface="Times New Roman" panose="02020603050405020304" pitchFamily="18" charset="0"/>
                        </a:rPr>
                        <a:t>RB6</a:t>
                      </a:r>
                      <a:endParaRPr lang="en-IN" sz="2000" dirty="0">
                        <a:effectLst/>
                        <a:latin typeface="+mn-lt"/>
                        <a:ea typeface="Calibri" panose="020F0502020204030204" pitchFamily="34" charset="0"/>
                        <a:cs typeface="Times New Roman" panose="02020603050405020304" pitchFamily="18" charset="0"/>
                      </a:endParaRPr>
                    </a:p>
                  </a:txBody>
                  <a:tcPr marL="54691" marR="54691" marT="0" marB="0" anchor="b"/>
                </a:tc>
                <a:tc>
                  <a:txBody>
                    <a:bodyPr/>
                    <a:lstStyle/>
                    <a:p>
                      <a:pPr algn="r">
                        <a:lnSpc>
                          <a:spcPct val="107000"/>
                        </a:lnSpc>
                        <a:spcAft>
                          <a:spcPts val="200"/>
                        </a:spcAft>
                      </a:pPr>
                      <a:r>
                        <a:rPr lang="en-IN" sz="2000">
                          <a:effectLst/>
                          <a:latin typeface="+mn-lt"/>
                          <a:cs typeface="Times New Roman" panose="02020603050405020304" pitchFamily="18" charset="0"/>
                        </a:rPr>
                        <a:t>3.17</a:t>
                      </a:r>
                      <a:endParaRPr lang="en-IN" sz="2000">
                        <a:effectLst/>
                        <a:latin typeface="+mn-lt"/>
                        <a:ea typeface="Calibri" panose="020F0502020204030204" pitchFamily="34" charset="0"/>
                        <a:cs typeface="Times New Roman" panose="02020603050405020304" pitchFamily="18" charset="0"/>
                      </a:endParaRPr>
                    </a:p>
                  </a:txBody>
                  <a:tcPr marL="54691" marR="54691" marT="0" marB="0" anchor="b"/>
                </a:tc>
                <a:extLst>
                  <a:ext uri="{0D108BD9-81ED-4DB2-BD59-A6C34878D82A}">
                    <a16:rowId xmlns:a16="http://schemas.microsoft.com/office/drawing/2014/main" val="484795748"/>
                  </a:ext>
                </a:extLst>
              </a:tr>
              <a:tr h="182302">
                <a:tc>
                  <a:txBody>
                    <a:bodyPr/>
                    <a:lstStyle/>
                    <a:p>
                      <a:pPr algn="l">
                        <a:lnSpc>
                          <a:spcPct val="107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54691" marR="54691"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2.98</a:t>
                      </a:r>
                      <a:endParaRPr lang="en-IN" sz="2000" dirty="0">
                        <a:effectLst/>
                        <a:latin typeface="+mn-lt"/>
                        <a:ea typeface="Calibri" panose="020F0502020204030204" pitchFamily="34" charset="0"/>
                        <a:cs typeface="Times New Roman" panose="02020603050405020304" pitchFamily="18" charset="0"/>
                      </a:endParaRPr>
                    </a:p>
                  </a:txBody>
                  <a:tcPr marL="54691" marR="54691" marT="0" marB="0" anchor="b"/>
                </a:tc>
                <a:extLst>
                  <a:ext uri="{0D108BD9-81ED-4DB2-BD59-A6C34878D82A}">
                    <a16:rowId xmlns:a16="http://schemas.microsoft.com/office/drawing/2014/main" val="2749660025"/>
                  </a:ext>
                </a:extLst>
              </a:tr>
            </a:tbl>
          </a:graphicData>
        </a:graphic>
      </p:graphicFrame>
      <p:grpSp>
        <p:nvGrpSpPr>
          <p:cNvPr id="29" name="Group 28">
            <a:extLst>
              <a:ext uri="{FF2B5EF4-FFF2-40B4-BE49-F238E27FC236}">
                <a16:creationId xmlns:a16="http://schemas.microsoft.com/office/drawing/2014/main" id="{681C84C6-9A6F-0C9A-E070-84500C93C1F8}"/>
              </a:ext>
            </a:extLst>
          </p:cNvPr>
          <p:cNvGrpSpPr>
            <a:grpSpLocks noChangeAspect="1"/>
          </p:cNvGrpSpPr>
          <p:nvPr/>
        </p:nvGrpSpPr>
        <p:grpSpPr bwMode="auto">
          <a:xfrm>
            <a:off x="6454028" y="2499883"/>
            <a:ext cx="4572000" cy="2689860"/>
            <a:chOff x="2455" y="292"/>
            <a:chExt cx="7200" cy="4236"/>
          </a:xfrm>
        </p:grpSpPr>
        <p:sp>
          <p:nvSpPr>
            <p:cNvPr id="30" name="AutoShape 94">
              <a:extLst>
                <a:ext uri="{FF2B5EF4-FFF2-40B4-BE49-F238E27FC236}">
                  <a16:creationId xmlns:a16="http://schemas.microsoft.com/office/drawing/2014/main" id="{130724E4-2D9E-58C5-1560-A7653385F396}"/>
                </a:ext>
              </a:extLst>
            </p:cNvPr>
            <p:cNvSpPr>
              <a:spLocks noChangeAspect="1" noEditPoints="1" noChangeArrowheads="1" noChangeShapeType="1" noTextEdit="1"/>
            </p:cNvSpPr>
            <p:nvPr/>
          </p:nvSpPr>
          <p:spPr bwMode="auto">
            <a:xfrm>
              <a:off x="2980" y="2948"/>
              <a:ext cx="2017" cy="466"/>
            </a:xfrm>
            <a:custGeom>
              <a:avLst/>
              <a:gdLst>
                <a:gd name="T0" fmla="+- 0 2981 2981"/>
                <a:gd name="T1" fmla="*/ T0 w 2017"/>
                <a:gd name="T2" fmla="+- 0 3414 2949"/>
                <a:gd name="T3" fmla="*/ 3414 h 466"/>
                <a:gd name="T4" fmla="+- 0 3383 2981"/>
                <a:gd name="T5" fmla="*/ T4 w 2017"/>
                <a:gd name="T6" fmla="+- 0 3414 2949"/>
                <a:gd name="T7" fmla="*/ 3414 h 466"/>
                <a:gd name="T8" fmla="+- 0 4190 2981"/>
                <a:gd name="T9" fmla="*/ T8 w 2017"/>
                <a:gd name="T10" fmla="+- 0 3414 2949"/>
                <a:gd name="T11" fmla="*/ 3414 h 466"/>
                <a:gd name="T12" fmla="+- 0 4997 2981"/>
                <a:gd name="T13" fmla="*/ T12 w 2017"/>
                <a:gd name="T14" fmla="+- 0 3414 2949"/>
                <a:gd name="T15" fmla="*/ 3414 h 466"/>
                <a:gd name="T16" fmla="+- 0 2981 2981"/>
                <a:gd name="T17" fmla="*/ T16 w 2017"/>
                <a:gd name="T18" fmla="+- 0 2949 2949"/>
                <a:gd name="T19" fmla="*/ 2949 h 466"/>
                <a:gd name="T20" fmla="+- 0 3383 2981"/>
                <a:gd name="T21" fmla="*/ T20 w 2017"/>
                <a:gd name="T22" fmla="+- 0 2949 2949"/>
                <a:gd name="T23" fmla="*/ 2949 h 466"/>
                <a:gd name="T24" fmla="+- 0 4190 2981"/>
                <a:gd name="T25" fmla="*/ T24 w 2017"/>
                <a:gd name="T26" fmla="+- 0 2949 2949"/>
                <a:gd name="T27" fmla="*/ 2949 h 466"/>
                <a:gd name="T28" fmla="+- 0 4997 2981"/>
                <a:gd name="T29" fmla="*/ T28 w 2017"/>
                <a:gd name="T30" fmla="+- 0 2949 2949"/>
                <a:gd name="T31" fmla="*/ 2949 h 46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017" h="466">
                  <a:moveTo>
                    <a:pt x="0" y="465"/>
                  </a:moveTo>
                  <a:lnTo>
                    <a:pt x="402" y="465"/>
                  </a:lnTo>
                  <a:moveTo>
                    <a:pt x="1209" y="465"/>
                  </a:moveTo>
                  <a:lnTo>
                    <a:pt x="2016" y="465"/>
                  </a:lnTo>
                  <a:moveTo>
                    <a:pt x="0" y="0"/>
                  </a:moveTo>
                  <a:lnTo>
                    <a:pt x="402" y="0"/>
                  </a:lnTo>
                  <a:moveTo>
                    <a:pt x="1209" y="0"/>
                  </a:moveTo>
                  <a:lnTo>
                    <a:pt x="2016"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1" name="Picture 30">
              <a:extLst>
                <a:ext uri="{FF2B5EF4-FFF2-40B4-BE49-F238E27FC236}">
                  <a16:creationId xmlns:a16="http://schemas.microsoft.com/office/drawing/2014/main" id="{076120B1-1E72-95DC-01B1-4C0EDF2CA05F}"/>
                </a:ext>
              </a:extLst>
            </p:cNvPr>
            <p:cNvPicPr>
              <a:picLocks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83" y="2856"/>
              <a:ext cx="807"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92">
              <a:extLst>
                <a:ext uri="{FF2B5EF4-FFF2-40B4-BE49-F238E27FC236}">
                  <a16:creationId xmlns:a16="http://schemas.microsoft.com/office/drawing/2014/main" id="{B3E120C4-AE7E-7E02-2574-8BE3E2D33806}"/>
                </a:ext>
              </a:extLst>
            </p:cNvPr>
            <p:cNvSpPr>
              <a:spLocks noChangeAspect="1" noEditPoints="1" noChangeArrowheads="1" noChangeShapeType="1" noTextEdit="1"/>
            </p:cNvSpPr>
            <p:nvPr/>
          </p:nvSpPr>
          <p:spPr bwMode="auto">
            <a:xfrm>
              <a:off x="2980" y="2483"/>
              <a:ext cx="3630" cy="932"/>
            </a:xfrm>
            <a:custGeom>
              <a:avLst/>
              <a:gdLst>
                <a:gd name="T0" fmla="+- 0 5804 2981"/>
                <a:gd name="T1" fmla="*/ T0 w 3630"/>
                <a:gd name="T2" fmla="+- 0 3414 2483"/>
                <a:gd name="T3" fmla="*/ 3414 h 932"/>
                <a:gd name="T4" fmla="+- 0 6611 2981"/>
                <a:gd name="T5" fmla="*/ T4 w 3630"/>
                <a:gd name="T6" fmla="+- 0 3414 2483"/>
                <a:gd name="T7" fmla="*/ 3414 h 932"/>
                <a:gd name="T8" fmla="+- 0 5804 2981"/>
                <a:gd name="T9" fmla="*/ T8 w 3630"/>
                <a:gd name="T10" fmla="+- 0 2949 2483"/>
                <a:gd name="T11" fmla="*/ 2949 h 932"/>
                <a:gd name="T12" fmla="+- 0 6611 2981"/>
                <a:gd name="T13" fmla="*/ T12 w 3630"/>
                <a:gd name="T14" fmla="+- 0 2949 2483"/>
                <a:gd name="T15" fmla="*/ 2949 h 932"/>
                <a:gd name="T16" fmla="+- 0 2981 2981"/>
                <a:gd name="T17" fmla="*/ T16 w 3630"/>
                <a:gd name="T18" fmla="+- 0 2483 2483"/>
                <a:gd name="T19" fmla="*/ 2483 h 932"/>
                <a:gd name="T20" fmla="+- 0 4997 2981"/>
                <a:gd name="T21" fmla="*/ T20 w 3630"/>
                <a:gd name="T22" fmla="+- 0 2483 2483"/>
                <a:gd name="T23" fmla="*/ 2483 h 932"/>
                <a:gd name="T24" fmla="+- 0 5804 2981"/>
                <a:gd name="T25" fmla="*/ T24 w 3630"/>
                <a:gd name="T26" fmla="+- 0 2483 2483"/>
                <a:gd name="T27" fmla="*/ 2483 h 932"/>
                <a:gd name="T28" fmla="+- 0 6611 2981"/>
                <a:gd name="T29" fmla="*/ T28 w 3630"/>
                <a:gd name="T30" fmla="+- 0 2483 2483"/>
                <a:gd name="T31" fmla="*/ 2483 h 93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630" h="932">
                  <a:moveTo>
                    <a:pt x="2823" y="931"/>
                  </a:moveTo>
                  <a:lnTo>
                    <a:pt x="3630" y="931"/>
                  </a:lnTo>
                  <a:moveTo>
                    <a:pt x="2823" y="466"/>
                  </a:moveTo>
                  <a:lnTo>
                    <a:pt x="3630" y="466"/>
                  </a:lnTo>
                  <a:moveTo>
                    <a:pt x="0" y="0"/>
                  </a:moveTo>
                  <a:lnTo>
                    <a:pt x="2016" y="0"/>
                  </a:lnTo>
                  <a:moveTo>
                    <a:pt x="2823" y="0"/>
                  </a:moveTo>
                  <a:lnTo>
                    <a:pt x="3630"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3" name="Picture 32">
              <a:extLst>
                <a:ext uri="{FF2B5EF4-FFF2-40B4-BE49-F238E27FC236}">
                  <a16:creationId xmlns:a16="http://schemas.microsoft.com/office/drawing/2014/main" id="{9F912DDC-EB5D-434E-2AB8-8D6FF7251330}"/>
                </a:ext>
              </a:extLst>
            </p:cNvPr>
            <p:cNvPicPr>
              <a:picLocks noChangeAspect="1" noEditPoint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97" y="2296"/>
              <a:ext cx="80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90">
              <a:extLst>
                <a:ext uri="{FF2B5EF4-FFF2-40B4-BE49-F238E27FC236}">
                  <a16:creationId xmlns:a16="http://schemas.microsoft.com/office/drawing/2014/main" id="{2D39D35F-2FF4-1CC5-C8C5-4ACE214D0E77}"/>
                </a:ext>
              </a:extLst>
            </p:cNvPr>
            <p:cNvSpPr>
              <a:spLocks noChangeAspect="1" noEditPoints="1" noChangeArrowheads="1" noChangeShapeType="1" noTextEdit="1"/>
            </p:cNvSpPr>
            <p:nvPr/>
          </p:nvSpPr>
          <p:spPr bwMode="auto">
            <a:xfrm>
              <a:off x="2980" y="1549"/>
              <a:ext cx="6454" cy="1865"/>
            </a:xfrm>
            <a:custGeom>
              <a:avLst/>
              <a:gdLst>
                <a:gd name="T0" fmla="+- 0 7418 2981"/>
                <a:gd name="T1" fmla="*/ T0 w 6454"/>
                <a:gd name="T2" fmla="+- 0 3414 1549"/>
                <a:gd name="T3" fmla="*/ 3414 h 1865"/>
                <a:gd name="T4" fmla="+- 0 9434 2981"/>
                <a:gd name="T5" fmla="*/ T4 w 6454"/>
                <a:gd name="T6" fmla="+- 0 3414 1549"/>
                <a:gd name="T7" fmla="*/ 3414 h 1865"/>
                <a:gd name="T8" fmla="+- 0 7418 2981"/>
                <a:gd name="T9" fmla="*/ T8 w 6454"/>
                <a:gd name="T10" fmla="+- 0 2949 1549"/>
                <a:gd name="T11" fmla="*/ 2949 h 1865"/>
                <a:gd name="T12" fmla="+- 0 9434 2981"/>
                <a:gd name="T13" fmla="*/ T12 w 6454"/>
                <a:gd name="T14" fmla="+- 0 2949 1549"/>
                <a:gd name="T15" fmla="*/ 2949 h 1865"/>
                <a:gd name="T16" fmla="+- 0 7418 2981"/>
                <a:gd name="T17" fmla="*/ T16 w 6454"/>
                <a:gd name="T18" fmla="+- 0 2483 1549"/>
                <a:gd name="T19" fmla="*/ 2483 h 1865"/>
                <a:gd name="T20" fmla="+- 0 9434 2981"/>
                <a:gd name="T21" fmla="*/ T20 w 6454"/>
                <a:gd name="T22" fmla="+- 0 2483 1549"/>
                <a:gd name="T23" fmla="*/ 2483 h 1865"/>
                <a:gd name="T24" fmla="+- 0 2981 2981"/>
                <a:gd name="T25" fmla="*/ T24 w 6454"/>
                <a:gd name="T26" fmla="+- 0 2015 1549"/>
                <a:gd name="T27" fmla="*/ 2015 h 1865"/>
                <a:gd name="T28" fmla="+- 0 6611 2981"/>
                <a:gd name="T29" fmla="*/ T28 w 6454"/>
                <a:gd name="T30" fmla="+- 0 2015 1549"/>
                <a:gd name="T31" fmla="*/ 2015 h 1865"/>
                <a:gd name="T32" fmla="+- 0 2981 2981"/>
                <a:gd name="T33" fmla="*/ T32 w 6454"/>
                <a:gd name="T34" fmla="+- 0 1549 1549"/>
                <a:gd name="T35" fmla="*/ 1549 h 1865"/>
                <a:gd name="T36" fmla="+- 0 6611 2981"/>
                <a:gd name="T37" fmla="*/ T36 w 6454"/>
                <a:gd name="T38" fmla="+- 0 1549 1549"/>
                <a:gd name="T39" fmla="*/ 1549 h 1865"/>
                <a:gd name="T40" fmla="+- 0 7418 2981"/>
                <a:gd name="T41" fmla="*/ T40 w 6454"/>
                <a:gd name="T42" fmla="+- 0 1549 1549"/>
                <a:gd name="T43" fmla="*/ 1549 h 1865"/>
                <a:gd name="T44" fmla="+- 0 9434 2981"/>
                <a:gd name="T45" fmla="*/ T44 w 6454"/>
                <a:gd name="T46" fmla="+- 0 1549 1549"/>
                <a:gd name="T47" fmla="*/ 1549 h 186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6454" h="1865">
                  <a:moveTo>
                    <a:pt x="4437" y="1865"/>
                  </a:moveTo>
                  <a:lnTo>
                    <a:pt x="6453" y="1865"/>
                  </a:lnTo>
                  <a:moveTo>
                    <a:pt x="4437" y="1400"/>
                  </a:moveTo>
                  <a:lnTo>
                    <a:pt x="6453" y="1400"/>
                  </a:lnTo>
                  <a:moveTo>
                    <a:pt x="4437" y="934"/>
                  </a:moveTo>
                  <a:lnTo>
                    <a:pt x="6453" y="934"/>
                  </a:lnTo>
                  <a:moveTo>
                    <a:pt x="0" y="466"/>
                  </a:moveTo>
                  <a:lnTo>
                    <a:pt x="3630" y="466"/>
                  </a:lnTo>
                  <a:moveTo>
                    <a:pt x="0" y="0"/>
                  </a:moveTo>
                  <a:lnTo>
                    <a:pt x="3630" y="0"/>
                  </a:lnTo>
                  <a:moveTo>
                    <a:pt x="4437" y="0"/>
                  </a:moveTo>
                  <a:lnTo>
                    <a:pt x="6453"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5" name="Picture 34">
              <a:extLst>
                <a:ext uri="{FF2B5EF4-FFF2-40B4-BE49-F238E27FC236}">
                  <a16:creationId xmlns:a16="http://schemas.microsoft.com/office/drawing/2014/main" id="{8070E0BA-D85B-8AED-B23A-2C55B5314EE2}"/>
                </a:ext>
              </a:extLst>
            </p:cNvPr>
            <p:cNvPicPr>
              <a:picLocks noChangeAspect="1" noEditPoint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10" y="1223"/>
              <a:ext cx="807" cy="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a:extLst>
                <a:ext uri="{FF2B5EF4-FFF2-40B4-BE49-F238E27FC236}">
                  <a16:creationId xmlns:a16="http://schemas.microsoft.com/office/drawing/2014/main" id="{0D4A5413-2933-BA50-D8AB-2B536106B32B}"/>
                </a:ext>
              </a:extLst>
            </p:cNvPr>
            <p:cNvPicPr>
              <a:picLocks noChangeAspect="1" noEditPoint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24" y="2109"/>
              <a:ext cx="807" cy="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Line 87">
              <a:extLst>
                <a:ext uri="{FF2B5EF4-FFF2-40B4-BE49-F238E27FC236}">
                  <a16:creationId xmlns:a16="http://schemas.microsoft.com/office/drawing/2014/main" id="{70FDBB55-F155-2DF8-2E08-1D5C1F43700E}"/>
                </a:ext>
              </a:extLst>
            </p:cNvPr>
            <p:cNvCxnSpPr>
              <a:cxnSpLocks noChangeAspect="1" noEditPoints="1" noChangeArrowheads="1" noChangeShapeType="1"/>
            </p:cNvCxnSpPr>
            <p:nvPr/>
          </p:nvCxnSpPr>
          <p:spPr bwMode="auto">
            <a:xfrm>
              <a:off x="2981" y="3882"/>
              <a:ext cx="6453" cy="0"/>
            </a:xfrm>
            <a:prstGeom prst="line">
              <a:avLst/>
            </a:prstGeom>
            <a:noFill/>
            <a:ln w="9144">
              <a:solidFill>
                <a:srgbClr val="DFE4EB"/>
              </a:solidFill>
              <a:prstDash val="solid"/>
              <a:round/>
              <a:headEnd/>
              <a:tailEnd/>
            </a:ln>
            <a:extLst>
              <a:ext uri="{909E8E84-426E-40DD-AFC4-6F175D3DCCD1}">
                <a14:hiddenFill xmlns:a14="http://schemas.microsoft.com/office/drawing/2010/main">
                  <a:noFill/>
                </a14:hiddenFill>
              </a:ext>
            </a:extLst>
          </p:spPr>
        </p:cxnSp>
        <p:sp>
          <p:nvSpPr>
            <p:cNvPr id="38" name="Rectangle 37">
              <a:extLst>
                <a:ext uri="{FF2B5EF4-FFF2-40B4-BE49-F238E27FC236}">
                  <a16:creationId xmlns:a16="http://schemas.microsoft.com/office/drawing/2014/main" id="{9E810813-1B55-68A3-D9F2-9B8F89157655}"/>
                </a:ext>
              </a:extLst>
            </p:cNvPr>
            <p:cNvSpPr>
              <a:spLocks noChangeAspect="1" noEditPoints="1" noChangeArrowheads="1" noChangeShapeType="1" noTextEdit="1"/>
            </p:cNvSpPr>
            <p:nvPr/>
          </p:nvSpPr>
          <p:spPr bwMode="auto">
            <a:xfrm>
              <a:off x="2455" y="292"/>
              <a:ext cx="7200" cy="4054"/>
            </a:xfrm>
            <a:prstGeom prst="rect">
              <a:avLst/>
            </a:prstGeom>
            <a:noFill/>
            <a:ln w="9525">
              <a:solidFill>
                <a:srgbClr val="DFE4E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39" name="Text Box 85">
              <a:extLst>
                <a:ext uri="{FF2B5EF4-FFF2-40B4-BE49-F238E27FC236}">
                  <a16:creationId xmlns:a16="http://schemas.microsoft.com/office/drawing/2014/main" id="{E7BDB705-1325-715C-B1AC-3ED8B31C2F74}"/>
                </a:ext>
              </a:extLst>
            </p:cNvPr>
            <p:cNvSpPr txBox="1">
              <a:spLocks noChangeAspect="1" noEditPoints="1" noChangeArrowheads="1" noChangeShapeType="1" noTextEdit="1"/>
            </p:cNvSpPr>
            <p:nvPr/>
          </p:nvSpPr>
          <p:spPr bwMode="auto">
            <a:xfrm>
              <a:off x="2585" y="999"/>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3.2</a:t>
              </a:r>
              <a:endParaRPr lang="en-IN" sz="1100">
                <a:effectLst/>
                <a:latin typeface="Times New Roman" panose="02020603050405020304" pitchFamily="18" charset="0"/>
                <a:ea typeface="Times New Roman" panose="02020603050405020304" pitchFamily="18" charset="0"/>
              </a:endParaRPr>
            </a:p>
          </p:txBody>
        </p:sp>
        <p:sp>
          <p:nvSpPr>
            <p:cNvPr id="40" name="Text Box 84">
              <a:extLst>
                <a:ext uri="{FF2B5EF4-FFF2-40B4-BE49-F238E27FC236}">
                  <a16:creationId xmlns:a16="http://schemas.microsoft.com/office/drawing/2014/main" id="{084367A8-861E-7DEC-73EF-5E05CBF882C1}"/>
                </a:ext>
              </a:extLst>
            </p:cNvPr>
            <p:cNvSpPr txBox="1">
              <a:spLocks noChangeAspect="1" noEditPoints="1" noChangeArrowheads="1" noChangeShapeType="1" noTextEdit="1"/>
            </p:cNvSpPr>
            <p:nvPr/>
          </p:nvSpPr>
          <p:spPr bwMode="auto">
            <a:xfrm>
              <a:off x="2980" y="492"/>
              <a:ext cx="6474"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66370">
                <a:lnSpc>
                  <a:spcPts val="1710"/>
                </a:lnSpc>
              </a:pP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FLEXURAL</a:t>
              </a:r>
              <a:r>
                <a:rPr lang="en-US" sz="1600" b="1" spc="29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STRENGTH</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(N/mm</a:t>
              </a:r>
              <a:r>
                <a:rPr lang="en-US" sz="1600" b="1" baseline="300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600" b="1" spc="-3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a:t>
              </a:r>
              <a:r>
                <a:rPr lang="en-US" sz="1600" b="1" spc="-4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14</a:t>
              </a:r>
              <a:r>
                <a:rPr lang="en-US" sz="1600" b="1" spc="-4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a:p>
              <a:pPr>
                <a:lnSpc>
                  <a:spcPts val="1080"/>
                </a:lnSpc>
                <a:spcBef>
                  <a:spcPts val="395"/>
                </a:spcBef>
                <a:tabLst>
                  <a:tab pos="2459355" algn="l"/>
                  <a:tab pos="4097655" algn="l"/>
                </a:tabLst>
              </a:pPr>
              <a:r>
                <a:rPr lang="en-US" sz="900" u="sng">
                  <a:solidFill>
                    <a:srgbClr val="44536A"/>
                  </a:solidFill>
                  <a:effectLst/>
                  <a:uFill>
                    <a:solidFill>
                      <a:srgbClr val="DFE4EB"/>
                    </a:solidFill>
                  </a:uFill>
                  <a:latin typeface="Calibri" panose="020F0502020204030204" pitchFamily="34" charset="0"/>
                  <a:ea typeface="Times New Roman" panose="02020603050405020304" pitchFamily="18" charset="0"/>
                  <a:cs typeface="Times New Roman" panose="02020603050405020304" pitchFamily="18" charset="0"/>
                </a:rPr>
                <a:t> 	3.17	</a:t>
              </a:r>
              <a:endParaRPr lang="en-IN" sz="1100">
                <a:effectLst/>
                <a:latin typeface="Times New Roman" panose="02020603050405020304" pitchFamily="18" charset="0"/>
                <a:ea typeface="Times New Roman" panose="02020603050405020304" pitchFamily="18" charset="0"/>
              </a:endParaRPr>
            </a:p>
          </p:txBody>
        </p:sp>
        <p:sp>
          <p:nvSpPr>
            <p:cNvPr id="41" name="Text Box 83">
              <a:extLst>
                <a:ext uri="{FF2B5EF4-FFF2-40B4-BE49-F238E27FC236}">
                  <a16:creationId xmlns:a16="http://schemas.microsoft.com/office/drawing/2014/main" id="{3D68DC4F-DFF0-5FCA-430A-7560E83CB295}"/>
                </a:ext>
              </a:extLst>
            </p:cNvPr>
            <p:cNvSpPr txBox="1">
              <a:spLocks noChangeAspect="1" noEditPoints="1" noChangeArrowheads="1" noChangeShapeType="1" noTextEdit="1"/>
            </p:cNvSpPr>
            <p:nvPr/>
          </p:nvSpPr>
          <p:spPr bwMode="auto">
            <a:xfrm>
              <a:off x="2585" y="1466"/>
              <a:ext cx="248"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3.1</a:t>
              </a:r>
              <a:endParaRPr lang="en-IN" sz="1100">
                <a:effectLst/>
                <a:latin typeface="Times New Roman" panose="02020603050405020304" pitchFamily="18" charset="0"/>
                <a:ea typeface="Times New Roman" panose="02020603050405020304" pitchFamily="18" charset="0"/>
              </a:endParaRPr>
            </a:p>
            <a:p>
              <a:pPr>
                <a:spcBef>
                  <a:spcPts val="10"/>
                </a:spcBef>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marR="11430" algn="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IN" sz="1100">
                <a:effectLst/>
                <a:latin typeface="Times New Roman" panose="02020603050405020304" pitchFamily="18" charset="0"/>
                <a:ea typeface="Times New Roman" panose="02020603050405020304" pitchFamily="18" charset="0"/>
              </a:endParaRPr>
            </a:p>
          </p:txBody>
        </p:sp>
        <p:sp>
          <p:nvSpPr>
            <p:cNvPr id="42" name="Text Box 82">
              <a:extLst>
                <a:ext uri="{FF2B5EF4-FFF2-40B4-BE49-F238E27FC236}">
                  <a16:creationId xmlns:a16="http://schemas.microsoft.com/office/drawing/2014/main" id="{6A1B2F1E-5D4E-4D29-725E-D36642DFC26F}"/>
                </a:ext>
              </a:extLst>
            </p:cNvPr>
            <p:cNvSpPr txBox="1">
              <a:spLocks noChangeAspect="1" noEditPoints="1" noChangeArrowheads="1" noChangeShapeType="1" noTextEdit="1"/>
            </p:cNvSpPr>
            <p:nvPr/>
          </p:nvSpPr>
          <p:spPr bwMode="auto">
            <a:xfrm>
              <a:off x="7417" y="1836"/>
              <a:ext cx="203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667385" algn="l"/>
                  <a:tab pos="1280160" algn="l"/>
                </a:tabLst>
              </a:pPr>
              <a:r>
                <a:rPr lang="en-US" sz="900" u="sng">
                  <a:solidFill>
                    <a:srgbClr val="44536A"/>
                  </a:solidFill>
                  <a:effectLst/>
                  <a:uFill>
                    <a:solidFill>
                      <a:srgbClr val="DFE4EB"/>
                    </a:solidFill>
                  </a:uFill>
                  <a:latin typeface="Calibri" panose="020F0502020204030204" pitchFamily="34" charset="0"/>
                  <a:ea typeface="Times New Roman" panose="02020603050405020304" pitchFamily="18" charset="0"/>
                  <a:cs typeface="Times New Roman" panose="02020603050405020304" pitchFamily="18" charset="0"/>
                </a:rPr>
                <a:t> 	2.98	</a:t>
              </a:r>
              <a:endParaRPr lang="en-IN" sz="1100">
                <a:effectLst/>
                <a:latin typeface="Times New Roman" panose="02020603050405020304" pitchFamily="18" charset="0"/>
                <a:ea typeface="Times New Roman" panose="02020603050405020304" pitchFamily="18" charset="0"/>
              </a:endParaRPr>
            </a:p>
          </p:txBody>
        </p:sp>
        <p:sp>
          <p:nvSpPr>
            <p:cNvPr id="43" name="Text Box 81">
              <a:extLst>
                <a:ext uri="{FF2B5EF4-FFF2-40B4-BE49-F238E27FC236}">
                  <a16:creationId xmlns:a16="http://schemas.microsoft.com/office/drawing/2014/main" id="{369EF2F3-84CF-E5C8-A831-744EB6A4CD0E}"/>
                </a:ext>
              </a:extLst>
            </p:cNvPr>
            <p:cNvSpPr txBox="1">
              <a:spLocks noChangeAspect="1" noEditPoints="1" noChangeArrowheads="1" noChangeShapeType="1" noTextEdit="1"/>
            </p:cNvSpPr>
            <p:nvPr/>
          </p:nvSpPr>
          <p:spPr bwMode="auto">
            <a:xfrm>
              <a:off x="5240" y="2023"/>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2.94</a:t>
              </a:r>
              <a:endParaRPr lang="en-IN" sz="1100">
                <a:effectLst/>
                <a:latin typeface="Times New Roman" panose="02020603050405020304" pitchFamily="18" charset="0"/>
                <a:ea typeface="Times New Roman" panose="02020603050405020304" pitchFamily="18" charset="0"/>
              </a:endParaRPr>
            </a:p>
          </p:txBody>
        </p:sp>
        <p:sp>
          <p:nvSpPr>
            <p:cNvPr id="44" name="Text Box 80">
              <a:extLst>
                <a:ext uri="{FF2B5EF4-FFF2-40B4-BE49-F238E27FC236}">
                  <a16:creationId xmlns:a16="http://schemas.microsoft.com/office/drawing/2014/main" id="{2DC98846-AE1D-14CE-99B4-7971F0CC756F}"/>
                </a:ext>
              </a:extLst>
            </p:cNvPr>
            <p:cNvSpPr txBox="1">
              <a:spLocks noChangeAspect="1" noEditPoints="1" noChangeArrowheads="1" noChangeShapeType="1" noTextEdit="1"/>
            </p:cNvSpPr>
            <p:nvPr/>
          </p:nvSpPr>
          <p:spPr bwMode="auto">
            <a:xfrm>
              <a:off x="2585" y="2399"/>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2.9</a:t>
              </a:r>
              <a:endParaRPr lang="en-IN" sz="1100">
                <a:effectLst/>
                <a:latin typeface="Times New Roman" panose="02020603050405020304" pitchFamily="18" charset="0"/>
                <a:ea typeface="Times New Roman" panose="02020603050405020304" pitchFamily="18" charset="0"/>
              </a:endParaRPr>
            </a:p>
          </p:txBody>
        </p:sp>
        <p:sp>
          <p:nvSpPr>
            <p:cNvPr id="45" name="Text Box 79">
              <a:extLst>
                <a:ext uri="{FF2B5EF4-FFF2-40B4-BE49-F238E27FC236}">
                  <a16:creationId xmlns:a16="http://schemas.microsoft.com/office/drawing/2014/main" id="{C4B3CB30-572D-D50A-E886-9F83E3330DC6}"/>
                </a:ext>
              </a:extLst>
            </p:cNvPr>
            <p:cNvSpPr txBox="1">
              <a:spLocks noChangeAspect="1" noEditPoints="1" noChangeArrowheads="1" noChangeShapeType="1" noTextEdit="1"/>
            </p:cNvSpPr>
            <p:nvPr/>
          </p:nvSpPr>
          <p:spPr bwMode="auto">
            <a:xfrm>
              <a:off x="3626" y="2583"/>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2.82</a:t>
              </a:r>
              <a:endParaRPr lang="en-IN" sz="1100">
                <a:effectLst/>
                <a:latin typeface="Times New Roman" panose="02020603050405020304" pitchFamily="18" charset="0"/>
                <a:ea typeface="Times New Roman" panose="02020603050405020304" pitchFamily="18" charset="0"/>
              </a:endParaRPr>
            </a:p>
          </p:txBody>
        </p:sp>
        <p:sp>
          <p:nvSpPr>
            <p:cNvPr id="46" name="Text Box 78">
              <a:extLst>
                <a:ext uri="{FF2B5EF4-FFF2-40B4-BE49-F238E27FC236}">
                  <a16:creationId xmlns:a16="http://schemas.microsoft.com/office/drawing/2014/main" id="{85C958EB-C0F0-1DA7-54A0-ECB552207734}"/>
                </a:ext>
              </a:extLst>
            </p:cNvPr>
            <p:cNvSpPr txBox="1">
              <a:spLocks noChangeAspect="1" noEditPoints="1" noChangeArrowheads="1" noChangeShapeType="1" noTextEdit="1"/>
            </p:cNvSpPr>
            <p:nvPr/>
          </p:nvSpPr>
          <p:spPr bwMode="auto">
            <a:xfrm>
              <a:off x="2585" y="2866"/>
              <a:ext cx="248"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2.8</a:t>
              </a:r>
              <a:endParaRPr lang="en-IN" sz="1100">
                <a:effectLst/>
                <a:latin typeface="Times New Roman" panose="02020603050405020304" pitchFamily="18" charset="0"/>
                <a:ea typeface="Times New Roman" panose="02020603050405020304" pitchFamily="18" charset="0"/>
              </a:endParaRPr>
            </a:p>
            <a:p>
              <a:pPr>
                <a:spcBef>
                  <a:spcPts val="10"/>
                </a:spcBef>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2.7</a:t>
              </a:r>
              <a:endParaRPr lang="en-IN" sz="1100">
                <a:effectLst/>
                <a:latin typeface="Times New Roman" panose="02020603050405020304" pitchFamily="18" charset="0"/>
                <a:ea typeface="Times New Roman" panose="02020603050405020304" pitchFamily="18" charset="0"/>
              </a:endParaRPr>
            </a:p>
            <a:p>
              <a:pPr>
                <a:spcBef>
                  <a:spcPts val="15"/>
                </a:spcBef>
              </a:pPr>
              <a:r>
                <a:rPr lang="en-US" sz="10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2.6</a:t>
              </a:r>
              <a:endParaRPr lang="en-IN" sz="1100">
                <a:effectLst/>
                <a:latin typeface="Times New Roman" panose="02020603050405020304" pitchFamily="18" charset="0"/>
                <a:ea typeface="Times New Roman" panose="02020603050405020304" pitchFamily="18" charset="0"/>
              </a:endParaRPr>
            </a:p>
          </p:txBody>
        </p:sp>
        <p:sp>
          <p:nvSpPr>
            <p:cNvPr id="47" name="Text Box 77">
              <a:extLst>
                <a:ext uri="{FF2B5EF4-FFF2-40B4-BE49-F238E27FC236}">
                  <a16:creationId xmlns:a16="http://schemas.microsoft.com/office/drawing/2014/main" id="{EB9FF06F-D270-35CE-8771-795406302866}"/>
                </a:ext>
              </a:extLst>
            </p:cNvPr>
            <p:cNvSpPr txBox="1">
              <a:spLocks noChangeAspect="1" noEditPoints="1" noChangeArrowheads="1" noChangeShapeType="1" noTextEdit="1"/>
            </p:cNvSpPr>
            <p:nvPr/>
          </p:nvSpPr>
          <p:spPr bwMode="auto">
            <a:xfrm>
              <a:off x="3693" y="4033"/>
              <a:ext cx="566"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RB4</a:t>
              </a:r>
              <a:endParaRPr lang="en-IN" sz="1100" dirty="0">
                <a:effectLst/>
                <a:latin typeface="Times New Roman" panose="02020603050405020304" pitchFamily="18" charset="0"/>
                <a:ea typeface="Times New Roman" panose="02020603050405020304" pitchFamily="18" charset="0"/>
              </a:endParaRPr>
            </a:p>
          </p:txBody>
        </p:sp>
        <p:sp>
          <p:nvSpPr>
            <p:cNvPr id="48" name="Text Box 76">
              <a:extLst>
                <a:ext uri="{FF2B5EF4-FFF2-40B4-BE49-F238E27FC236}">
                  <a16:creationId xmlns:a16="http://schemas.microsoft.com/office/drawing/2014/main" id="{6DD406E2-C8CF-1CB0-98CB-8CD77B1F55F0}"/>
                </a:ext>
              </a:extLst>
            </p:cNvPr>
            <p:cNvSpPr txBox="1">
              <a:spLocks noChangeAspect="1" noEditPoints="1" noChangeArrowheads="1" noChangeShapeType="1" noTextEdit="1"/>
            </p:cNvSpPr>
            <p:nvPr/>
          </p:nvSpPr>
          <p:spPr bwMode="auto">
            <a:xfrm>
              <a:off x="5307" y="4033"/>
              <a:ext cx="470"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RB5</a:t>
              </a:r>
              <a:endParaRPr lang="en-IN" sz="1100" dirty="0">
                <a:effectLst/>
                <a:latin typeface="Times New Roman" panose="02020603050405020304" pitchFamily="18" charset="0"/>
                <a:ea typeface="Times New Roman" panose="02020603050405020304" pitchFamily="18" charset="0"/>
              </a:endParaRPr>
            </a:p>
          </p:txBody>
        </p:sp>
        <p:sp>
          <p:nvSpPr>
            <p:cNvPr id="49" name="Text Box 75">
              <a:extLst>
                <a:ext uri="{FF2B5EF4-FFF2-40B4-BE49-F238E27FC236}">
                  <a16:creationId xmlns:a16="http://schemas.microsoft.com/office/drawing/2014/main" id="{4EFDBB66-B569-7F71-58A8-7D662C1BD1DE}"/>
                </a:ext>
              </a:extLst>
            </p:cNvPr>
            <p:cNvSpPr txBox="1">
              <a:spLocks noChangeAspect="1" noEditPoints="1" noChangeArrowheads="1" noChangeShapeType="1" noTextEdit="1"/>
            </p:cNvSpPr>
            <p:nvPr/>
          </p:nvSpPr>
          <p:spPr bwMode="auto">
            <a:xfrm>
              <a:off x="6921" y="4033"/>
              <a:ext cx="580"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RB6</a:t>
              </a:r>
              <a:endParaRPr lang="en-IN" sz="1100" dirty="0">
                <a:effectLst/>
                <a:latin typeface="Times New Roman" panose="02020603050405020304" pitchFamily="18" charset="0"/>
                <a:ea typeface="Times New Roman" panose="02020603050405020304" pitchFamily="18" charset="0"/>
              </a:endParaRPr>
            </a:p>
          </p:txBody>
        </p:sp>
        <p:sp>
          <p:nvSpPr>
            <p:cNvPr id="50" name="Text Box 74">
              <a:extLst>
                <a:ext uri="{FF2B5EF4-FFF2-40B4-BE49-F238E27FC236}">
                  <a16:creationId xmlns:a16="http://schemas.microsoft.com/office/drawing/2014/main" id="{5BE53E15-3A44-4E90-7DBA-5012737CFEF3}"/>
                </a:ext>
              </a:extLst>
            </p:cNvPr>
            <p:cNvSpPr txBox="1">
              <a:spLocks noChangeAspect="1" noEditPoints="1" noChangeArrowheads="1" noChangeShapeType="1" noTextEdit="1"/>
            </p:cNvSpPr>
            <p:nvPr/>
          </p:nvSpPr>
          <p:spPr bwMode="auto">
            <a:xfrm>
              <a:off x="8281" y="4033"/>
              <a:ext cx="7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AVERAGE</a:t>
              </a:r>
              <a:endParaRPr lang="en-IN" sz="1100">
                <a:effectLst/>
                <a:latin typeface="Times New Roman" panose="02020603050405020304" pitchFamily="18" charset="0"/>
                <a:ea typeface="Times New Roman" panose="02020603050405020304" pitchFamily="18" charset="0"/>
              </a:endParaRPr>
            </a:p>
          </p:txBody>
        </p:sp>
      </p:grpSp>
      <p:sp>
        <p:nvSpPr>
          <p:cNvPr id="51" name="Rectangle 50">
            <a:extLst>
              <a:ext uri="{FF2B5EF4-FFF2-40B4-BE49-F238E27FC236}">
                <a16:creationId xmlns:a16="http://schemas.microsoft.com/office/drawing/2014/main" id="{31021A68-1758-C01A-7B4D-A211A3078F82}"/>
              </a:ext>
            </a:extLst>
          </p:cNvPr>
          <p:cNvSpPr/>
          <p:nvPr/>
        </p:nvSpPr>
        <p:spPr>
          <a:xfrm>
            <a:off x="6103755" y="2558932"/>
            <a:ext cx="369332" cy="2399439"/>
          </a:xfrm>
          <a:prstGeom prst="rect">
            <a:avLst/>
          </a:prstGeom>
        </p:spPr>
        <p:txBody>
          <a:bodyPr vert="vert270" wrap="none">
            <a:spAutoFit/>
          </a:bodyPr>
          <a:lstStyle/>
          <a:p>
            <a:r>
              <a:rPr lang="en-US" sz="1200" dirty="0"/>
              <a:t>FLEXURAL STRENGTH IN (N/mm^2)</a:t>
            </a:r>
          </a:p>
        </p:txBody>
      </p:sp>
    </p:spTree>
    <p:extLst>
      <p:ext uri="{BB962C8B-B14F-4D97-AF65-F5344CB8AC3E}">
        <p14:creationId xmlns:p14="http://schemas.microsoft.com/office/powerpoint/2010/main" val="1094591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D31C-DEE8-073E-58FA-7CC5A7C305C4}"/>
              </a:ext>
            </a:extLst>
          </p:cNvPr>
          <p:cNvSpPr>
            <a:spLocks noGrp="1"/>
          </p:cNvSpPr>
          <p:nvPr>
            <p:ph type="title"/>
          </p:nvPr>
        </p:nvSpPr>
        <p:spPr>
          <a:xfrm>
            <a:off x="723899" y="209550"/>
            <a:ext cx="11315701" cy="1009650"/>
          </a:xfrm>
        </p:spPr>
        <p:txBody>
          <a:bodyPr>
            <a:noAutofit/>
          </a:bodyPr>
          <a:lstStyle/>
          <a:p>
            <a:r>
              <a:rPr lang="en-IN" dirty="0"/>
              <a:t>FLEXURAL STRENGTH OF CB VS RB AT 14 DAYS</a:t>
            </a:r>
          </a:p>
        </p:txBody>
      </p:sp>
      <p:graphicFrame>
        <p:nvGraphicFramePr>
          <p:cNvPr id="6" name="Chart 5">
            <a:extLst>
              <a:ext uri="{FF2B5EF4-FFF2-40B4-BE49-F238E27FC236}">
                <a16:creationId xmlns:a16="http://schemas.microsoft.com/office/drawing/2014/main" id="{A6E86F88-6FC1-1E99-D4CB-D3443FA0DEAF}"/>
              </a:ext>
            </a:extLst>
          </p:cNvPr>
          <p:cNvGraphicFramePr/>
          <p:nvPr>
            <p:extLst>
              <p:ext uri="{D42A27DB-BD31-4B8C-83A1-F6EECF244321}">
                <p14:modId xmlns:p14="http://schemas.microsoft.com/office/powerpoint/2010/main" val="430085946"/>
              </p:ext>
            </p:extLst>
          </p:nvPr>
        </p:nvGraphicFramePr>
        <p:xfrm>
          <a:off x="1981200" y="1219200"/>
          <a:ext cx="9144000" cy="5172075"/>
        </p:xfrm>
        <a:graphic>
          <a:graphicData uri="http://schemas.openxmlformats.org/drawingml/2006/chart">
            <c:chart xmlns:c="http://schemas.openxmlformats.org/drawingml/2006/chart" xmlns:r="http://schemas.openxmlformats.org/officeDocument/2006/relationships" r:id="rId2"/>
          </a:graphicData>
        </a:graphic>
      </p:graphicFrame>
      <p:sp>
        <p:nvSpPr>
          <p:cNvPr id="50" name="Rectangle 49">
            <a:extLst>
              <a:ext uri="{FF2B5EF4-FFF2-40B4-BE49-F238E27FC236}">
                <a16:creationId xmlns:a16="http://schemas.microsoft.com/office/drawing/2014/main" id="{24BFA4E9-ED0D-4B58-7C67-A7343B55BFF8}"/>
              </a:ext>
            </a:extLst>
          </p:cNvPr>
          <p:cNvSpPr/>
          <p:nvPr/>
        </p:nvSpPr>
        <p:spPr>
          <a:xfrm>
            <a:off x="1476892" y="2221896"/>
            <a:ext cx="461665" cy="3549754"/>
          </a:xfrm>
          <a:prstGeom prst="rect">
            <a:avLst/>
          </a:prstGeom>
        </p:spPr>
        <p:txBody>
          <a:bodyPr vert="vert270" wrap="none">
            <a:spAutoFit/>
          </a:bodyPr>
          <a:lstStyle/>
          <a:p>
            <a:r>
              <a:rPr lang="en-US" dirty="0"/>
              <a:t>FLEXURAL STRENGTH IN (N/mm^2)</a:t>
            </a:r>
          </a:p>
        </p:txBody>
      </p:sp>
    </p:spTree>
    <p:extLst>
      <p:ext uri="{BB962C8B-B14F-4D97-AF65-F5344CB8AC3E}">
        <p14:creationId xmlns:p14="http://schemas.microsoft.com/office/powerpoint/2010/main" val="2125373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81FF-8DAC-DF9B-8CEB-8D61DF66B74A}"/>
              </a:ext>
            </a:extLst>
          </p:cNvPr>
          <p:cNvSpPr>
            <a:spLocks noGrp="1"/>
          </p:cNvSpPr>
          <p:nvPr>
            <p:ph type="title"/>
          </p:nvPr>
        </p:nvSpPr>
        <p:spPr>
          <a:xfrm>
            <a:off x="807719" y="320040"/>
            <a:ext cx="9885405" cy="1485900"/>
          </a:xfrm>
        </p:spPr>
        <p:txBody>
          <a:bodyPr/>
          <a:lstStyle/>
          <a:p>
            <a:r>
              <a:rPr lang="en-IN" dirty="0"/>
              <a:t>FLEXURAL STRENGTH OF CB AT 28 DAYS</a:t>
            </a:r>
          </a:p>
        </p:txBody>
      </p:sp>
      <p:graphicFrame>
        <p:nvGraphicFramePr>
          <p:cNvPr id="6" name="Content Placeholder 5">
            <a:extLst>
              <a:ext uri="{FF2B5EF4-FFF2-40B4-BE49-F238E27FC236}">
                <a16:creationId xmlns:a16="http://schemas.microsoft.com/office/drawing/2014/main" id="{DF4AEB89-991D-166D-A0C9-FE16AF11B268}"/>
              </a:ext>
            </a:extLst>
          </p:cNvPr>
          <p:cNvGraphicFramePr>
            <a:graphicFrameLocks noGrp="1"/>
          </p:cNvGraphicFramePr>
          <p:nvPr>
            <p:ph sz="half" idx="1"/>
            <p:extLst>
              <p:ext uri="{D42A27DB-BD31-4B8C-83A1-F6EECF244321}">
                <p14:modId xmlns:p14="http://schemas.microsoft.com/office/powerpoint/2010/main" val="2782649625"/>
              </p:ext>
            </p:extLst>
          </p:nvPr>
        </p:nvGraphicFramePr>
        <p:xfrm>
          <a:off x="1086982" y="2699952"/>
          <a:ext cx="4715898" cy="1841246"/>
        </p:xfrm>
        <a:graphic>
          <a:graphicData uri="http://schemas.openxmlformats.org/drawingml/2006/table">
            <a:tbl>
              <a:tblPr firstRow="1" firstCol="1" bandRow="1">
                <a:tableStyleId>{5940675A-B579-460E-94D1-54222C63F5DA}</a:tableStyleId>
              </a:tblPr>
              <a:tblGrid>
                <a:gridCol w="1795871">
                  <a:extLst>
                    <a:ext uri="{9D8B030D-6E8A-4147-A177-3AD203B41FA5}">
                      <a16:colId xmlns:a16="http://schemas.microsoft.com/office/drawing/2014/main" val="534660725"/>
                    </a:ext>
                  </a:extLst>
                </a:gridCol>
                <a:gridCol w="2920027">
                  <a:extLst>
                    <a:ext uri="{9D8B030D-6E8A-4147-A177-3AD203B41FA5}">
                      <a16:colId xmlns:a16="http://schemas.microsoft.com/office/drawing/2014/main" val="1881833959"/>
                    </a:ext>
                  </a:extLst>
                </a:gridCol>
              </a:tblGrid>
              <a:tr h="175202">
                <a:tc>
                  <a:txBody>
                    <a:bodyPr/>
                    <a:lstStyle/>
                    <a:p>
                      <a:pPr algn="l">
                        <a:lnSpc>
                          <a:spcPct val="107000"/>
                        </a:lnSpc>
                        <a:spcAft>
                          <a:spcPts val="200"/>
                        </a:spcAft>
                      </a:pPr>
                      <a:r>
                        <a:rPr lang="en-IN" sz="2000">
                          <a:effectLst/>
                          <a:latin typeface="+mn-lt"/>
                          <a:cs typeface="Times New Roman" panose="02020603050405020304" pitchFamily="18" charset="0"/>
                        </a:rPr>
                        <a:t>SPECIMEN DETAILS</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l">
                        <a:lnSpc>
                          <a:spcPct val="107000"/>
                        </a:lnSpc>
                        <a:spcAft>
                          <a:spcPts val="200"/>
                        </a:spcAft>
                      </a:pPr>
                      <a:r>
                        <a:rPr lang="en-IN" sz="2000" dirty="0">
                          <a:effectLst/>
                          <a:latin typeface="+mn-lt"/>
                          <a:cs typeface="Times New Roman" panose="02020603050405020304" pitchFamily="18" charset="0"/>
                        </a:rPr>
                        <a:t>FLEXURAL  STRENGTH (N/mm</a:t>
                      </a:r>
                      <a:r>
                        <a:rPr lang="en-IN" sz="2000" baseline="30000" dirty="0">
                          <a:effectLst/>
                          <a:latin typeface="+mn-lt"/>
                          <a:cs typeface="Times New Roman" panose="02020603050405020304" pitchFamily="18" charset="0"/>
                        </a:rPr>
                        <a:t>2</a:t>
                      </a:r>
                      <a:r>
                        <a:rPr lang="en-IN" sz="2000" dirty="0">
                          <a:effectLst/>
                          <a:latin typeface="+mn-lt"/>
                          <a:cs typeface="Times New Roman" panose="02020603050405020304" pitchFamily="18" charset="0"/>
                        </a:rPr>
                        <a:t>) at 28 DAYS</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89271453"/>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CB7</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4.53</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3329181991"/>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CB8</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3.1</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870339920"/>
                  </a:ext>
                </a:extLst>
              </a:tr>
              <a:tr h="175202">
                <a:tc>
                  <a:txBody>
                    <a:bodyPr/>
                    <a:lstStyle/>
                    <a:p>
                      <a:pPr algn="l">
                        <a:lnSpc>
                          <a:spcPct val="107000"/>
                        </a:lnSpc>
                        <a:spcAft>
                          <a:spcPts val="200"/>
                        </a:spcAft>
                      </a:pPr>
                      <a:r>
                        <a:rPr lang="en-IN" sz="2000" dirty="0">
                          <a:effectLst/>
                          <a:latin typeface="+mn-lt"/>
                          <a:cs typeface="Times New Roman" panose="02020603050405020304" pitchFamily="18" charset="0"/>
                        </a:rPr>
                        <a:t>CB9</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a:effectLst/>
                          <a:latin typeface="+mn-lt"/>
                          <a:cs typeface="Times New Roman" panose="02020603050405020304" pitchFamily="18" charset="0"/>
                        </a:rPr>
                        <a:t>5.85</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4008053380"/>
                  </a:ext>
                </a:extLst>
              </a:tr>
              <a:tr h="175202">
                <a:tc>
                  <a:txBody>
                    <a:bodyPr/>
                    <a:lstStyle/>
                    <a:p>
                      <a:pPr algn="l">
                        <a:lnSpc>
                          <a:spcPct val="107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52560" marR="52560"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4.49</a:t>
                      </a:r>
                      <a:endParaRPr lang="en-IN" sz="2000" dirty="0">
                        <a:effectLst/>
                        <a:latin typeface="+mn-lt"/>
                        <a:ea typeface="Calibri" panose="020F0502020204030204" pitchFamily="34" charset="0"/>
                        <a:cs typeface="Times New Roman" panose="02020603050405020304" pitchFamily="18" charset="0"/>
                      </a:endParaRPr>
                    </a:p>
                  </a:txBody>
                  <a:tcPr marL="52560" marR="52560" marT="0" marB="0" anchor="b"/>
                </a:tc>
                <a:extLst>
                  <a:ext uri="{0D108BD9-81ED-4DB2-BD59-A6C34878D82A}">
                    <a16:rowId xmlns:a16="http://schemas.microsoft.com/office/drawing/2014/main" val="979362950"/>
                  </a:ext>
                </a:extLst>
              </a:tr>
            </a:tbl>
          </a:graphicData>
        </a:graphic>
      </p:graphicFrame>
      <p:grpSp>
        <p:nvGrpSpPr>
          <p:cNvPr id="35" name="Group 34">
            <a:extLst>
              <a:ext uri="{FF2B5EF4-FFF2-40B4-BE49-F238E27FC236}">
                <a16:creationId xmlns:a16="http://schemas.microsoft.com/office/drawing/2014/main" id="{AD4F2499-01F8-7873-D285-AC2A8C25E8BC}"/>
              </a:ext>
            </a:extLst>
          </p:cNvPr>
          <p:cNvGrpSpPr>
            <a:grpSpLocks noChangeAspect="1"/>
          </p:cNvGrpSpPr>
          <p:nvPr/>
        </p:nvGrpSpPr>
        <p:grpSpPr bwMode="auto">
          <a:xfrm>
            <a:off x="6515812" y="2328768"/>
            <a:ext cx="4572000" cy="2726055"/>
            <a:chOff x="2283" y="292"/>
            <a:chExt cx="7200" cy="4293"/>
          </a:xfrm>
        </p:grpSpPr>
        <p:sp>
          <p:nvSpPr>
            <p:cNvPr id="36" name="AutoShape 63">
              <a:extLst>
                <a:ext uri="{FF2B5EF4-FFF2-40B4-BE49-F238E27FC236}">
                  <a16:creationId xmlns:a16="http://schemas.microsoft.com/office/drawing/2014/main" id="{BB9FAFCC-EB72-2905-B2D4-288FC82F82F0}"/>
                </a:ext>
              </a:extLst>
            </p:cNvPr>
            <p:cNvSpPr>
              <a:spLocks noChangeAspect="1" noEditPoints="1" noChangeArrowheads="1" noChangeShapeType="1" noTextEdit="1"/>
            </p:cNvSpPr>
            <p:nvPr/>
          </p:nvSpPr>
          <p:spPr bwMode="auto">
            <a:xfrm>
              <a:off x="2671" y="2296"/>
              <a:ext cx="3708" cy="1215"/>
            </a:xfrm>
            <a:custGeom>
              <a:avLst/>
              <a:gdLst>
                <a:gd name="T0" fmla="+- 0 2671 2671"/>
                <a:gd name="T1" fmla="*/ T0 w 3708"/>
                <a:gd name="T2" fmla="+- 0 3511 2297"/>
                <a:gd name="T3" fmla="*/ 3511 h 1215"/>
                <a:gd name="T4" fmla="+- 0 3083 2671"/>
                <a:gd name="T5" fmla="*/ T4 w 3708"/>
                <a:gd name="T6" fmla="+- 0 3511 2297"/>
                <a:gd name="T7" fmla="*/ 3511 h 1215"/>
                <a:gd name="T8" fmla="+- 0 3907 2671"/>
                <a:gd name="T9" fmla="*/ T8 w 3708"/>
                <a:gd name="T10" fmla="+- 0 3511 2297"/>
                <a:gd name="T11" fmla="*/ 3511 h 1215"/>
                <a:gd name="T12" fmla="+- 0 4731 2671"/>
                <a:gd name="T13" fmla="*/ T12 w 3708"/>
                <a:gd name="T14" fmla="+- 0 3511 2297"/>
                <a:gd name="T15" fmla="*/ 3511 h 1215"/>
                <a:gd name="T16" fmla="+- 0 2671 2671"/>
                <a:gd name="T17" fmla="*/ T16 w 3708"/>
                <a:gd name="T18" fmla="+- 0 3106 2297"/>
                <a:gd name="T19" fmla="*/ 3106 h 1215"/>
                <a:gd name="T20" fmla="+- 0 3083 2671"/>
                <a:gd name="T21" fmla="*/ T20 w 3708"/>
                <a:gd name="T22" fmla="+- 0 3106 2297"/>
                <a:gd name="T23" fmla="*/ 3106 h 1215"/>
                <a:gd name="T24" fmla="+- 0 3907 2671"/>
                <a:gd name="T25" fmla="*/ T24 w 3708"/>
                <a:gd name="T26" fmla="+- 0 3106 2297"/>
                <a:gd name="T27" fmla="*/ 3106 h 1215"/>
                <a:gd name="T28" fmla="+- 0 4731 2671"/>
                <a:gd name="T29" fmla="*/ T28 w 3708"/>
                <a:gd name="T30" fmla="+- 0 3106 2297"/>
                <a:gd name="T31" fmla="*/ 3106 h 1215"/>
                <a:gd name="T32" fmla="+- 0 2671 2671"/>
                <a:gd name="T33" fmla="*/ T32 w 3708"/>
                <a:gd name="T34" fmla="+- 0 2702 2297"/>
                <a:gd name="T35" fmla="*/ 2702 h 1215"/>
                <a:gd name="T36" fmla="+- 0 3083 2671"/>
                <a:gd name="T37" fmla="*/ T36 w 3708"/>
                <a:gd name="T38" fmla="+- 0 2702 2297"/>
                <a:gd name="T39" fmla="*/ 2702 h 1215"/>
                <a:gd name="T40" fmla="+- 0 3907 2671"/>
                <a:gd name="T41" fmla="*/ T40 w 3708"/>
                <a:gd name="T42" fmla="+- 0 2702 2297"/>
                <a:gd name="T43" fmla="*/ 2702 h 1215"/>
                <a:gd name="T44" fmla="+- 0 4731 2671"/>
                <a:gd name="T45" fmla="*/ T44 w 3708"/>
                <a:gd name="T46" fmla="+- 0 2702 2297"/>
                <a:gd name="T47" fmla="*/ 2702 h 1215"/>
                <a:gd name="T48" fmla="+- 0 2671 2671"/>
                <a:gd name="T49" fmla="*/ T48 w 3708"/>
                <a:gd name="T50" fmla="+- 0 2297 2297"/>
                <a:gd name="T51" fmla="*/ 2297 h 1215"/>
                <a:gd name="T52" fmla="+- 0 3083 2671"/>
                <a:gd name="T53" fmla="*/ T52 w 3708"/>
                <a:gd name="T54" fmla="+- 0 2297 2297"/>
                <a:gd name="T55" fmla="*/ 2297 h 1215"/>
                <a:gd name="T56" fmla="+- 0 3907 2671"/>
                <a:gd name="T57" fmla="*/ T56 w 3708"/>
                <a:gd name="T58" fmla="+- 0 2297 2297"/>
                <a:gd name="T59" fmla="*/ 2297 h 1215"/>
                <a:gd name="T60" fmla="+- 0 6379 2671"/>
                <a:gd name="T61" fmla="*/ T60 w 3708"/>
                <a:gd name="T62" fmla="+- 0 2297 2297"/>
                <a:gd name="T63" fmla="*/ 2297 h 12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3708" h="1215">
                  <a:moveTo>
                    <a:pt x="0" y="1214"/>
                  </a:moveTo>
                  <a:lnTo>
                    <a:pt x="412" y="1214"/>
                  </a:lnTo>
                  <a:moveTo>
                    <a:pt x="1236" y="1214"/>
                  </a:moveTo>
                  <a:lnTo>
                    <a:pt x="2060" y="1214"/>
                  </a:lnTo>
                  <a:moveTo>
                    <a:pt x="0" y="809"/>
                  </a:moveTo>
                  <a:lnTo>
                    <a:pt x="412" y="809"/>
                  </a:lnTo>
                  <a:moveTo>
                    <a:pt x="1236" y="809"/>
                  </a:moveTo>
                  <a:lnTo>
                    <a:pt x="2060" y="809"/>
                  </a:lnTo>
                  <a:moveTo>
                    <a:pt x="0" y="405"/>
                  </a:moveTo>
                  <a:lnTo>
                    <a:pt x="412" y="405"/>
                  </a:lnTo>
                  <a:moveTo>
                    <a:pt x="1236" y="405"/>
                  </a:moveTo>
                  <a:lnTo>
                    <a:pt x="2060" y="405"/>
                  </a:lnTo>
                  <a:moveTo>
                    <a:pt x="0" y="0"/>
                  </a:moveTo>
                  <a:lnTo>
                    <a:pt x="412" y="0"/>
                  </a:lnTo>
                  <a:moveTo>
                    <a:pt x="1236" y="0"/>
                  </a:moveTo>
                  <a:lnTo>
                    <a:pt x="3708"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7" name="Picture 36">
              <a:extLst>
                <a:ext uri="{FF2B5EF4-FFF2-40B4-BE49-F238E27FC236}">
                  <a16:creationId xmlns:a16="http://schemas.microsoft.com/office/drawing/2014/main" id="{132E50DA-BE29-48CD-706A-FCE5EE813ECB}"/>
                </a:ext>
              </a:extLst>
            </p:cNvPr>
            <p:cNvPicPr>
              <a:picLocks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83" y="2082"/>
              <a:ext cx="824" cy="1833"/>
            </a:xfrm>
            <a:prstGeom prst="rect">
              <a:avLst/>
            </a:prstGeom>
            <a:gradFill flip="none" rotWithShape="1">
              <a:gsLst>
                <a:gs pos="10992">
                  <a:schemeClr val="accent1"/>
                </a:gs>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AutoShape 61">
              <a:extLst>
                <a:ext uri="{FF2B5EF4-FFF2-40B4-BE49-F238E27FC236}">
                  <a16:creationId xmlns:a16="http://schemas.microsoft.com/office/drawing/2014/main" id="{5D8EB57B-C68D-9653-1071-72F8CA4CAB36}"/>
                </a:ext>
              </a:extLst>
            </p:cNvPr>
            <p:cNvSpPr>
              <a:spLocks noChangeAspect="1" noEditPoints="1" noChangeArrowheads="1" noChangeShapeType="1" noTextEdit="1"/>
            </p:cNvSpPr>
            <p:nvPr/>
          </p:nvSpPr>
          <p:spPr bwMode="auto">
            <a:xfrm>
              <a:off x="5555" y="2702"/>
              <a:ext cx="824" cy="809"/>
            </a:xfrm>
            <a:custGeom>
              <a:avLst/>
              <a:gdLst>
                <a:gd name="T0" fmla="+- 0 5555 5555"/>
                <a:gd name="T1" fmla="*/ T0 w 824"/>
                <a:gd name="T2" fmla="+- 0 3511 2702"/>
                <a:gd name="T3" fmla="*/ 3511 h 809"/>
                <a:gd name="T4" fmla="+- 0 6379 5555"/>
                <a:gd name="T5" fmla="*/ T4 w 824"/>
                <a:gd name="T6" fmla="+- 0 3511 2702"/>
                <a:gd name="T7" fmla="*/ 3511 h 809"/>
                <a:gd name="T8" fmla="+- 0 5555 5555"/>
                <a:gd name="T9" fmla="*/ T8 w 824"/>
                <a:gd name="T10" fmla="+- 0 3106 2702"/>
                <a:gd name="T11" fmla="*/ 3106 h 809"/>
                <a:gd name="T12" fmla="+- 0 6379 5555"/>
                <a:gd name="T13" fmla="*/ T12 w 824"/>
                <a:gd name="T14" fmla="+- 0 3106 2702"/>
                <a:gd name="T15" fmla="*/ 3106 h 809"/>
                <a:gd name="T16" fmla="+- 0 5555 5555"/>
                <a:gd name="T17" fmla="*/ T16 w 824"/>
                <a:gd name="T18" fmla="+- 0 2702 2702"/>
                <a:gd name="T19" fmla="*/ 2702 h 809"/>
                <a:gd name="T20" fmla="+- 0 6379 5555"/>
                <a:gd name="T21" fmla="*/ T20 w 824"/>
                <a:gd name="T22" fmla="+- 0 2702 2702"/>
                <a:gd name="T23" fmla="*/ 2702 h 809"/>
              </a:gdLst>
              <a:ahLst/>
              <a:cxnLst>
                <a:cxn ang="0">
                  <a:pos x="T1" y="T3"/>
                </a:cxn>
                <a:cxn ang="0">
                  <a:pos x="T5" y="T7"/>
                </a:cxn>
                <a:cxn ang="0">
                  <a:pos x="T9" y="T11"/>
                </a:cxn>
                <a:cxn ang="0">
                  <a:pos x="T13" y="T15"/>
                </a:cxn>
                <a:cxn ang="0">
                  <a:pos x="T17" y="T19"/>
                </a:cxn>
                <a:cxn ang="0">
                  <a:pos x="T21" y="T23"/>
                </a:cxn>
              </a:cxnLst>
              <a:rect l="0" t="0" r="r" b="b"/>
              <a:pathLst>
                <a:path w="824" h="809">
                  <a:moveTo>
                    <a:pt x="0" y="809"/>
                  </a:moveTo>
                  <a:lnTo>
                    <a:pt x="824" y="809"/>
                  </a:lnTo>
                  <a:moveTo>
                    <a:pt x="0" y="404"/>
                  </a:moveTo>
                  <a:lnTo>
                    <a:pt x="824" y="404"/>
                  </a:lnTo>
                  <a:moveTo>
                    <a:pt x="0" y="0"/>
                  </a:moveTo>
                  <a:lnTo>
                    <a:pt x="824"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39" name="Picture 38">
              <a:extLst>
                <a:ext uri="{FF2B5EF4-FFF2-40B4-BE49-F238E27FC236}">
                  <a16:creationId xmlns:a16="http://schemas.microsoft.com/office/drawing/2014/main" id="{DA2FEADE-B3DE-1501-0D8E-EE4757DE73B3}"/>
                </a:ext>
              </a:extLst>
            </p:cNvPr>
            <p:cNvPicPr>
              <a:picLocks noChangeAspect="1" noEditPoint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31" y="2660"/>
              <a:ext cx="824"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59">
              <a:extLst>
                <a:ext uri="{FF2B5EF4-FFF2-40B4-BE49-F238E27FC236}">
                  <a16:creationId xmlns:a16="http://schemas.microsoft.com/office/drawing/2014/main" id="{B977CF42-987F-AE3D-229C-4E239C17D6A0}"/>
                </a:ext>
              </a:extLst>
            </p:cNvPr>
            <p:cNvSpPr>
              <a:spLocks noChangeAspect="1" noEditPoints="1" noChangeArrowheads="1" noChangeShapeType="1" noTextEdit="1"/>
            </p:cNvSpPr>
            <p:nvPr/>
          </p:nvSpPr>
          <p:spPr bwMode="auto">
            <a:xfrm>
              <a:off x="7202" y="2296"/>
              <a:ext cx="2059" cy="1215"/>
            </a:xfrm>
            <a:custGeom>
              <a:avLst/>
              <a:gdLst>
                <a:gd name="T0" fmla="+- 0 7203 7203"/>
                <a:gd name="T1" fmla="*/ T0 w 2059"/>
                <a:gd name="T2" fmla="+- 0 3511 2297"/>
                <a:gd name="T3" fmla="*/ 3511 h 1215"/>
                <a:gd name="T4" fmla="+- 0 8027 7203"/>
                <a:gd name="T5" fmla="*/ T4 w 2059"/>
                <a:gd name="T6" fmla="+- 0 3511 2297"/>
                <a:gd name="T7" fmla="*/ 3511 h 1215"/>
                <a:gd name="T8" fmla="+- 0 8851 7203"/>
                <a:gd name="T9" fmla="*/ T8 w 2059"/>
                <a:gd name="T10" fmla="+- 0 3511 2297"/>
                <a:gd name="T11" fmla="*/ 3511 h 1215"/>
                <a:gd name="T12" fmla="+- 0 9262 7203"/>
                <a:gd name="T13" fmla="*/ T12 w 2059"/>
                <a:gd name="T14" fmla="+- 0 3511 2297"/>
                <a:gd name="T15" fmla="*/ 3511 h 1215"/>
                <a:gd name="T16" fmla="+- 0 7203 7203"/>
                <a:gd name="T17" fmla="*/ T16 w 2059"/>
                <a:gd name="T18" fmla="+- 0 3106 2297"/>
                <a:gd name="T19" fmla="*/ 3106 h 1215"/>
                <a:gd name="T20" fmla="+- 0 8027 7203"/>
                <a:gd name="T21" fmla="*/ T20 w 2059"/>
                <a:gd name="T22" fmla="+- 0 3106 2297"/>
                <a:gd name="T23" fmla="*/ 3106 h 1215"/>
                <a:gd name="T24" fmla="+- 0 8851 7203"/>
                <a:gd name="T25" fmla="*/ T24 w 2059"/>
                <a:gd name="T26" fmla="+- 0 3106 2297"/>
                <a:gd name="T27" fmla="*/ 3106 h 1215"/>
                <a:gd name="T28" fmla="+- 0 9262 7203"/>
                <a:gd name="T29" fmla="*/ T28 w 2059"/>
                <a:gd name="T30" fmla="+- 0 3106 2297"/>
                <a:gd name="T31" fmla="*/ 3106 h 1215"/>
                <a:gd name="T32" fmla="+- 0 7203 7203"/>
                <a:gd name="T33" fmla="*/ T32 w 2059"/>
                <a:gd name="T34" fmla="+- 0 2702 2297"/>
                <a:gd name="T35" fmla="*/ 2702 h 1215"/>
                <a:gd name="T36" fmla="+- 0 8027 7203"/>
                <a:gd name="T37" fmla="*/ T36 w 2059"/>
                <a:gd name="T38" fmla="+- 0 2702 2297"/>
                <a:gd name="T39" fmla="*/ 2702 h 1215"/>
                <a:gd name="T40" fmla="+- 0 8851 7203"/>
                <a:gd name="T41" fmla="*/ T40 w 2059"/>
                <a:gd name="T42" fmla="+- 0 2702 2297"/>
                <a:gd name="T43" fmla="*/ 2702 h 1215"/>
                <a:gd name="T44" fmla="+- 0 9262 7203"/>
                <a:gd name="T45" fmla="*/ T44 w 2059"/>
                <a:gd name="T46" fmla="+- 0 2702 2297"/>
                <a:gd name="T47" fmla="*/ 2702 h 1215"/>
                <a:gd name="T48" fmla="+- 0 7203 7203"/>
                <a:gd name="T49" fmla="*/ T48 w 2059"/>
                <a:gd name="T50" fmla="+- 0 2297 2297"/>
                <a:gd name="T51" fmla="*/ 2297 h 1215"/>
                <a:gd name="T52" fmla="+- 0 8027 7203"/>
                <a:gd name="T53" fmla="*/ T52 w 2059"/>
                <a:gd name="T54" fmla="+- 0 2297 2297"/>
                <a:gd name="T55" fmla="*/ 2297 h 1215"/>
                <a:gd name="T56" fmla="+- 0 8851 7203"/>
                <a:gd name="T57" fmla="*/ T56 w 2059"/>
                <a:gd name="T58" fmla="+- 0 2297 2297"/>
                <a:gd name="T59" fmla="*/ 2297 h 1215"/>
                <a:gd name="T60" fmla="+- 0 9262 7203"/>
                <a:gd name="T61" fmla="*/ T60 w 2059"/>
                <a:gd name="T62" fmla="+- 0 2297 2297"/>
                <a:gd name="T63" fmla="*/ 2297 h 12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2059" h="1215">
                  <a:moveTo>
                    <a:pt x="0" y="1214"/>
                  </a:moveTo>
                  <a:lnTo>
                    <a:pt x="824" y="1214"/>
                  </a:lnTo>
                  <a:moveTo>
                    <a:pt x="1648" y="1214"/>
                  </a:moveTo>
                  <a:lnTo>
                    <a:pt x="2059" y="1214"/>
                  </a:lnTo>
                  <a:moveTo>
                    <a:pt x="0" y="809"/>
                  </a:moveTo>
                  <a:lnTo>
                    <a:pt x="824" y="809"/>
                  </a:lnTo>
                  <a:moveTo>
                    <a:pt x="1648" y="809"/>
                  </a:moveTo>
                  <a:lnTo>
                    <a:pt x="2059" y="809"/>
                  </a:lnTo>
                  <a:moveTo>
                    <a:pt x="0" y="405"/>
                  </a:moveTo>
                  <a:lnTo>
                    <a:pt x="824" y="405"/>
                  </a:lnTo>
                  <a:moveTo>
                    <a:pt x="1648" y="405"/>
                  </a:moveTo>
                  <a:lnTo>
                    <a:pt x="2059" y="405"/>
                  </a:lnTo>
                  <a:moveTo>
                    <a:pt x="0" y="0"/>
                  </a:moveTo>
                  <a:lnTo>
                    <a:pt x="824" y="0"/>
                  </a:lnTo>
                  <a:moveTo>
                    <a:pt x="1648" y="0"/>
                  </a:moveTo>
                  <a:lnTo>
                    <a:pt x="2059"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41" name="Picture 40">
              <a:extLst>
                <a:ext uri="{FF2B5EF4-FFF2-40B4-BE49-F238E27FC236}">
                  <a16:creationId xmlns:a16="http://schemas.microsoft.com/office/drawing/2014/main" id="{9C4AFCF2-2633-8BDB-9ABD-F186BF43E720}"/>
                </a:ext>
              </a:extLst>
            </p:cNvPr>
            <p:cNvPicPr>
              <a:picLocks noChangeAspect="1" noEditPoint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27" y="2098"/>
              <a:ext cx="824" cy="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Line 57">
              <a:extLst>
                <a:ext uri="{FF2B5EF4-FFF2-40B4-BE49-F238E27FC236}">
                  <a16:creationId xmlns:a16="http://schemas.microsoft.com/office/drawing/2014/main" id="{23E9B53E-B0A9-BBA2-AF83-F19FC51E5CB4}"/>
                </a:ext>
              </a:extLst>
            </p:cNvPr>
            <p:cNvCxnSpPr>
              <a:cxnSpLocks noChangeAspect="1" noEditPoints="1" noChangeArrowheads="1" noChangeShapeType="1"/>
            </p:cNvCxnSpPr>
            <p:nvPr/>
          </p:nvCxnSpPr>
          <p:spPr bwMode="auto">
            <a:xfrm>
              <a:off x="2671" y="1488"/>
              <a:ext cx="6591" cy="0"/>
            </a:xfrm>
            <a:prstGeom prst="line">
              <a:avLst/>
            </a:prstGeom>
            <a:noFill/>
            <a:ln w="9144">
              <a:solidFill>
                <a:srgbClr val="DFE4EB"/>
              </a:solidFill>
              <a:prstDash val="solid"/>
              <a:round/>
              <a:headEnd/>
              <a:tailEnd/>
            </a:ln>
            <a:extLst>
              <a:ext uri="{909E8E84-426E-40DD-AFC4-6F175D3DCCD1}">
                <a14:hiddenFill xmlns:a14="http://schemas.microsoft.com/office/drawing/2010/main">
                  <a:noFill/>
                </a14:hiddenFill>
              </a:ext>
            </a:extLst>
          </p:spPr>
        </p:cxnSp>
        <p:pic>
          <p:nvPicPr>
            <p:cNvPr id="43" name="Picture 42">
              <a:extLst>
                <a:ext uri="{FF2B5EF4-FFF2-40B4-BE49-F238E27FC236}">
                  <a16:creationId xmlns:a16="http://schemas.microsoft.com/office/drawing/2014/main" id="{2371B11C-621F-74D4-6909-D54967058751}"/>
                </a:ext>
              </a:extLst>
            </p:cNvPr>
            <p:cNvPicPr>
              <a:picLocks noChangeAspect="1" noEditPoint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79" y="1548"/>
              <a:ext cx="824" cy="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utoShape 55">
              <a:extLst>
                <a:ext uri="{FF2B5EF4-FFF2-40B4-BE49-F238E27FC236}">
                  <a16:creationId xmlns:a16="http://schemas.microsoft.com/office/drawing/2014/main" id="{7DA88657-C540-6060-1CDB-D72FFF81F058}"/>
                </a:ext>
              </a:extLst>
            </p:cNvPr>
            <p:cNvSpPr>
              <a:spLocks noChangeAspect="1" noEditPoints="1" noChangeArrowheads="1" noChangeShapeType="1" noTextEdit="1"/>
            </p:cNvSpPr>
            <p:nvPr/>
          </p:nvSpPr>
          <p:spPr bwMode="auto">
            <a:xfrm>
              <a:off x="2671" y="1082"/>
              <a:ext cx="6591" cy="2835"/>
            </a:xfrm>
            <a:custGeom>
              <a:avLst/>
              <a:gdLst>
                <a:gd name="T0" fmla="+- 0 2671 2671"/>
                <a:gd name="T1" fmla="*/ T0 w 6591"/>
                <a:gd name="T2" fmla="+- 0 3917 1082"/>
                <a:gd name="T3" fmla="*/ 3917 h 2835"/>
                <a:gd name="T4" fmla="+- 0 9262 2671"/>
                <a:gd name="T5" fmla="*/ T4 w 6591"/>
                <a:gd name="T6" fmla="+- 0 3917 1082"/>
                <a:gd name="T7" fmla="*/ 3917 h 2835"/>
                <a:gd name="T8" fmla="+- 0 2671 2671"/>
                <a:gd name="T9" fmla="*/ T8 w 6591"/>
                <a:gd name="T10" fmla="+- 0 1082 1082"/>
                <a:gd name="T11" fmla="*/ 1082 h 2835"/>
                <a:gd name="T12" fmla="+- 0 9262 2671"/>
                <a:gd name="T13" fmla="*/ T12 w 6591"/>
                <a:gd name="T14" fmla="+- 0 1082 1082"/>
                <a:gd name="T15" fmla="*/ 1082 h 2835"/>
              </a:gdLst>
              <a:ahLst/>
              <a:cxnLst>
                <a:cxn ang="0">
                  <a:pos x="T1" y="T3"/>
                </a:cxn>
                <a:cxn ang="0">
                  <a:pos x="T5" y="T7"/>
                </a:cxn>
                <a:cxn ang="0">
                  <a:pos x="T9" y="T11"/>
                </a:cxn>
                <a:cxn ang="0">
                  <a:pos x="T13" y="T15"/>
                </a:cxn>
              </a:cxnLst>
              <a:rect l="0" t="0" r="r" b="b"/>
              <a:pathLst>
                <a:path w="6591" h="2835">
                  <a:moveTo>
                    <a:pt x="0" y="2835"/>
                  </a:moveTo>
                  <a:lnTo>
                    <a:pt x="6591" y="2835"/>
                  </a:lnTo>
                  <a:moveTo>
                    <a:pt x="0" y="0"/>
                  </a:moveTo>
                  <a:lnTo>
                    <a:pt x="6591"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45" name="Rectangle 44">
              <a:extLst>
                <a:ext uri="{FF2B5EF4-FFF2-40B4-BE49-F238E27FC236}">
                  <a16:creationId xmlns:a16="http://schemas.microsoft.com/office/drawing/2014/main" id="{6FAF32FB-CEFB-1D5D-BABE-749D3681DC97}"/>
                </a:ext>
              </a:extLst>
            </p:cNvPr>
            <p:cNvSpPr>
              <a:spLocks noChangeAspect="1" noEditPoints="1" noChangeArrowheads="1" noChangeShapeType="1" noTextEdit="1"/>
            </p:cNvSpPr>
            <p:nvPr/>
          </p:nvSpPr>
          <p:spPr bwMode="auto">
            <a:xfrm>
              <a:off x="2283" y="292"/>
              <a:ext cx="7200" cy="4087"/>
            </a:xfrm>
            <a:prstGeom prst="rect">
              <a:avLst/>
            </a:prstGeom>
            <a:noFill/>
            <a:ln w="9525">
              <a:solidFill>
                <a:srgbClr val="DFE4E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46" name="Text Box 53">
              <a:extLst>
                <a:ext uri="{FF2B5EF4-FFF2-40B4-BE49-F238E27FC236}">
                  <a16:creationId xmlns:a16="http://schemas.microsoft.com/office/drawing/2014/main" id="{74A15F52-C23D-8C62-B106-F2504BE74AC8}"/>
                </a:ext>
              </a:extLst>
            </p:cNvPr>
            <p:cNvSpPr txBox="1">
              <a:spLocks noChangeAspect="1" noEditPoints="1" noChangeArrowheads="1" noChangeShapeType="1" noTextEdit="1"/>
            </p:cNvSpPr>
            <p:nvPr/>
          </p:nvSpPr>
          <p:spPr bwMode="auto">
            <a:xfrm>
              <a:off x="3071" y="491"/>
              <a:ext cx="564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80"/>
                </a:lnSpc>
              </a:pP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FLEXURAL</a:t>
              </a:r>
              <a:r>
                <a:rPr lang="en-US" sz="1600" b="1" spc="27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STRENGTH</a:t>
              </a:r>
              <a:r>
                <a:rPr lang="en-US" sz="1600" b="1" spc="-5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(N/mm</a:t>
              </a:r>
              <a:r>
                <a:rPr lang="en-US" sz="1600" b="1" baseline="300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600" b="1" spc="-3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a:t>
              </a:r>
              <a:r>
                <a:rPr lang="en-US" sz="1600" b="1" spc="-5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28</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p:txBody>
        </p:sp>
        <p:sp>
          <p:nvSpPr>
            <p:cNvPr id="47" name="Text Box 52">
              <a:extLst>
                <a:ext uri="{FF2B5EF4-FFF2-40B4-BE49-F238E27FC236}">
                  <a16:creationId xmlns:a16="http://schemas.microsoft.com/office/drawing/2014/main" id="{C977BFB5-43EE-27AA-897A-CFB95B4E2650}"/>
                </a:ext>
              </a:extLst>
            </p:cNvPr>
            <p:cNvSpPr txBox="1">
              <a:spLocks noChangeAspect="1" noEditPoints="1" noChangeArrowheads="1" noChangeShapeType="1" noTextEdit="1"/>
            </p:cNvSpPr>
            <p:nvPr/>
          </p:nvSpPr>
          <p:spPr bwMode="auto">
            <a:xfrm>
              <a:off x="2413" y="999"/>
              <a:ext cx="11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IN" sz="1100">
                <a:effectLst/>
                <a:latin typeface="Times New Roman" panose="02020603050405020304" pitchFamily="18" charset="0"/>
                <a:ea typeface="Times New Roman" panose="02020603050405020304" pitchFamily="18" charset="0"/>
              </a:endParaRPr>
            </a:p>
            <a:p>
              <a:pPr>
                <a:spcBef>
                  <a:spcPts val="5"/>
                </a:spcBef>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IN" sz="1100">
                <a:effectLst/>
                <a:latin typeface="Times New Roman" panose="02020603050405020304" pitchFamily="18" charset="0"/>
                <a:ea typeface="Times New Roman" panose="02020603050405020304" pitchFamily="18" charset="0"/>
              </a:endParaRPr>
            </a:p>
          </p:txBody>
        </p:sp>
        <p:sp>
          <p:nvSpPr>
            <p:cNvPr id="48" name="Text Box 51">
              <a:extLst>
                <a:ext uri="{FF2B5EF4-FFF2-40B4-BE49-F238E27FC236}">
                  <a16:creationId xmlns:a16="http://schemas.microsoft.com/office/drawing/2014/main" id="{263CFC93-5910-BAB1-0E99-CD4C38B7EF97}"/>
                </a:ext>
              </a:extLst>
            </p:cNvPr>
            <p:cNvSpPr txBox="1">
              <a:spLocks noChangeAspect="1" noEditPoints="1" noChangeArrowheads="1" noChangeShapeType="1" noTextEdit="1"/>
            </p:cNvSpPr>
            <p:nvPr/>
          </p:nvSpPr>
          <p:spPr bwMode="auto">
            <a:xfrm>
              <a:off x="6631" y="1274"/>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5.85</a:t>
              </a:r>
              <a:endParaRPr lang="en-IN" sz="1100">
                <a:effectLst/>
                <a:latin typeface="Times New Roman" panose="02020603050405020304" pitchFamily="18" charset="0"/>
                <a:ea typeface="Times New Roman" panose="02020603050405020304" pitchFamily="18" charset="0"/>
              </a:endParaRPr>
            </a:p>
          </p:txBody>
        </p:sp>
        <p:sp>
          <p:nvSpPr>
            <p:cNvPr id="49" name="Text Box 50">
              <a:extLst>
                <a:ext uri="{FF2B5EF4-FFF2-40B4-BE49-F238E27FC236}">
                  <a16:creationId xmlns:a16="http://schemas.microsoft.com/office/drawing/2014/main" id="{9F3F2401-239C-C735-9C04-8FE301FB9BC0}"/>
                </a:ext>
              </a:extLst>
            </p:cNvPr>
            <p:cNvSpPr txBox="1">
              <a:spLocks noChangeAspect="1" noEditPoints="1" noChangeArrowheads="1" noChangeShapeType="1" noTextEdit="1"/>
            </p:cNvSpPr>
            <p:nvPr/>
          </p:nvSpPr>
          <p:spPr bwMode="auto">
            <a:xfrm>
              <a:off x="2413" y="1808"/>
              <a:ext cx="39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584835" algn="l"/>
                  <a:tab pos="2517775" algn="l"/>
                </a:tabLst>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5</a:t>
              </a:r>
              <a:r>
                <a:rPr lang="en-US" sz="900" strike="sngStrike">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4.53	</a:t>
              </a:r>
              <a:endParaRPr lang="en-IN" sz="1100">
                <a:effectLst/>
                <a:latin typeface="Times New Roman" panose="02020603050405020304" pitchFamily="18" charset="0"/>
                <a:ea typeface="Times New Roman" panose="02020603050405020304" pitchFamily="18" charset="0"/>
              </a:endParaRPr>
            </a:p>
          </p:txBody>
        </p:sp>
        <p:sp>
          <p:nvSpPr>
            <p:cNvPr id="50" name="Text Box 49">
              <a:extLst>
                <a:ext uri="{FF2B5EF4-FFF2-40B4-BE49-F238E27FC236}">
                  <a16:creationId xmlns:a16="http://schemas.microsoft.com/office/drawing/2014/main" id="{12B2CDF0-9CCD-7453-FD26-9789A4E007DF}"/>
                </a:ext>
              </a:extLst>
            </p:cNvPr>
            <p:cNvSpPr txBox="1">
              <a:spLocks noChangeAspect="1" noEditPoints="1" noChangeArrowheads="1" noChangeShapeType="1" noTextEdit="1"/>
            </p:cNvSpPr>
            <p:nvPr/>
          </p:nvSpPr>
          <p:spPr bwMode="auto">
            <a:xfrm>
              <a:off x="7202" y="1824"/>
              <a:ext cx="207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tabLst>
                  <a:tab pos="683260" algn="l"/>
                  <a:tab pos="1306830" algn="l"/>
                </a:tabLst>
              </a:pPr>
              <a:r>
                <a:rPr lang="en-US" sz="900" strike="sngStrike"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4.49	</a:t>
              </a:r>
              <a:endParaRPr lang="en-IN" sz="1100" dirty="0">
                <a:effectLst/>
                <a:latin typeface="Times New Roman" panose="02020603050405020304" pitchFamily="18" charset="0"/>
                <a:ea typeface="Times New Roman" panose="02020603050405020304" pitchFamily="18" charset="0"/>
              </a:endParaRPr>
            </a:p>
          </p:txBody>
        </p:sp>
        <p:sp>
          <p:nvSpPr>
            <p:cNvPr id="51" name="Text Box 48">
              <a:extLst>
                <a:ext uri="{FF2B5EF4-FFF2-40B4-BE49-F238E27FC236}">
                  <a16:creationId xmlns:a16="http://schemas.microsoft.com/office/drawing/2014/main" id="{65501D42-C699-E205-60CA-A5939DF4D467}"/>
                </a:ext>
              </a:extLst>
            </p:cNvPr>
            <p:cNvSpPr txBox="1">
              <a:spLocks noChangeAspect="1" noEditPoints="1" noChangeArrowheads="1" noChangeShapeType="1" noTextEdit="1"/>
            </p:cNvSpPr>
            <p:nvPr/>
          </p:nvSpPr>
          <p:spPr bwMode="auto">
            <a:xfrm>
              <a:off x="2413" y="2213"/>
              <a:ext cx="1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IN" sz="1100">
                <a:effectLst/>
                <a:latin typeface="Times New Roman" panose="02020603050405020304" pitchFamily="18" charset="0"/>
                <a:ea typeface="Times New Roman" panose="02020603050405020304" pitchFamily="18" charset="0"/>
              </a:endParaRPr>
            </a:p>
          </p:txBody>
        </p:sp>
        <p:sp>
          <p:nvSpPr>
            <p:cNvPr id="52" name="Text Box 47">
              <a:extLst>
                <a:ext uri="{FF2B5EF4-FFF2-40B4-BE49-F238E27FC236}">
                  <a16:creationId xmlns:a16="http://schemas.microsoft.com/office/drawing/2014/main" id="{8D1653EB-115F-1B27-AAE3-DBC14B6F4DFA}"/>
                </a:ext>
              </a:extLst>
            </p:cNvPr>
            <p:cNvSpPr txBox="1">
              <a:spLocks noChangeAspect="1" noEditPoints="1" noChangeArrowheads="1" noChangeShapeType="1" noTextEdit="1"/>
            </p:cNvSpPr>
            <p:nvPr/>
          </p:nvSpPr>
          <p:spPr bwMode="auto">
            <a:xfrm>
              <a:off x="5029" y="2387"/>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3.1</a:t>
              </a:r>
              <a:endParaRPr lang="en-IN" sz="1100">
                <a:effectLst/>
                <a:latin typeface="Times New Roman" panose="02020603050405020304" pitchFamily="18" charset="0"/>
                <a:ea typeface="Times New Roman" panose="02020603050405020304" pitchFamily="18" charset="0"/>
              </a:endParaRPr>
            </a:p>
          </p:txBody>
        </p:sp>
        <p:sp>
          <p:nvSpPr>
            <p:cNvPr id="53" name="Text Box 46">
              <a:extLst>
                <a:ext uri="{FF2B5EF4-FFF2-40B4-BE49-F238E27FC236}">
                  <a16:creationId xmlns:a16="http://schemas.microsoft.com/office/drawing/2014/main" id="{43289DF0-9942-CBAF-667C-9BA8D958130B}"/>
                </a:ext>
              </a:extLst>
            </p:cNvPr>
            <p:cNvSpPr txBox="1">
              <a:spLocks noChangeAspect="1" noEditPoints="1" noChangeArrowheads="1" noChangeShapeType="1" noTextEdit="1"/>
            </p:cNvSpPr>
            <p:nvPr/>
          </p:nvSpPr>
          <p:spPr bwMode="auto">
            <a:xfrm>
              <a:off x="2413" y="2617"/>
              <a:ext cx="112" cy="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IN" sz="1100">
                <a:effectLst/>
                <a:latin typeface="Times New Roman" panose="02020603050405020304" pitchFamily="18" charset="0"/>
                <a:ea typeface="Times New Roman" panose="02020603050405020304" pitchFamily="18" charset="0"/>
              </a:endParaRPr>
            </a:p>
            <a:p>
              <a:pPr>
                <a:spcBef>
                  <a:spcPts val="5"/>
                </a:spcBef>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a:effectLst/>
                <a:latin typeface="Times New Roman" panose="02020603050405020304" pitchFamily="18" charset="0"/>
                <a:ea typeface="Times New Roman" panose="02020603050405020304" pitchFamily="18" charset="0"/>
              </a:endParaRPr>
            </a:p>
            <a:p>
              <a:pPr>
                <a:spcBef>
                  <a:spcPts val="15"/>
                </a:spcBef>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a:effectLst/>
                <a:latin typeface="Times New Roman" panose="02020603050405020304" pitchFamily="18" charset="0"/>
                <a:ea typeface="Times New Roman" panose="02020603050405020304" pitchFamily="18" charset="0"/>
              </a:endParaRPr>
            </a:p>
            <a:p>
              <a:pPr>
                <a:spcBef>
                  <a:spcPts val="5"/>
                </a:spcBef>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a:lnSpc>
                  <a:spcPts val="1080"/>
                </a:lnSpc>
                <a:spcBef>
                  <a:spcPts val="5"/>
                </a:spcBef>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1100">
                <a:effectLst/>
                <a:latin typeface="Times New Roman" panose="02020603050405020304" pitchFamily="18" charset="0"/>
                <a:ea typeface="Times New Roman" panose="02020603050405020304" pitchFamily="18" charset="0"/>
              </a:endParaRPr>
            </a:p>
          </p:txBody>
        </p:sp>
        <p:sp>
          <p:nvSpPr>
            <p:cNvPr id="54" name="Text Box 45">
              <a:extLst>
                <a:ext uri="{FF2B5EF4-FFF2-40B4-BE49-F238E27FC236}">
                  <a16:creationId xmlns:a16="http://schemas.microsoft.com/office/drawing/2014/main" id="{B8076404-1C7F-F8DE-D8B1-134AC5D61A43}"/>
                </a:ext>
              </a:extLst>
            </p:cNvPr>
            <p:cNvSpPr txBox="1">
              <a:spLocks noChangeAspect="1" noEditPoints="1" noChangeArrowheads="1" noChangeShapeType="1" noTextEdit="1"/>
            </p:cNvSpPr>
            <p:nvPr/>
          </p:nvSpPr>
          <p:spPr bwMode="auto">
            <a:xfrm>
              <a:off x="3402" y="4066"/>
              <a:ext cx="41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CB7</a:t>
              </a:r>
              <a:endParaRPr lang="en-IN" sz="1100" dirty="0">
                <a:effectLst/>
                <a:latin typeface="Times New Roman" panose="02020603050405020304" pitchFamily="18" charset="0"/>
                <a:ea typeface="Times New Roman" panose="02020603050405020304" pitchFamily="18" charset="0"/>
              </a:endParaRPr>
            </a:p>
          </p:txBody>
        </p:sp>
        <p:sp>
          <p:nvSpPr>
            <p:cNvPr id="55" name="Text Box 44">
              <a:extLst>
                <a:ext uri="{FF2B5EF4-FFF2-40B4-BE49-F238E27FC236}">
                  <a16:creationId xmlns:a16="http://schemas.microsoft.com/office/drawing/2014/main" id="{73F1CE58-D5B4-1C36-121F-2A5C6368942C}"/>
                </a:ext>
              </a:extLst>
            </p:cNvPr>
            <p:cNvSpPr txBox="1">
              <a:spLocks noChangeAspect="1" noEditPoints="1" noChangeArrowheads="1" noChangeShapeType="1" noTextEdit="1"/>
            </p:cNvSpPr>
            <p:nvPr/>
          </p:nvSpPr>
          <p:spPr bwMode="auto">
            <a:xfrm>
              <a:off x="5050" y="4066"/>
              <a:ext cx="535"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CB8</a:t>
              </a:r>
              <a:endParaRPr lang="en-IN" sz="1100" dirty="0">
                <a:effectLst/>
                <a:latin typeface="Times New Roman" panose="02020603050405020304" pitchFamily="18" charset="0"/>
                <a:ea typeface="Times New Roman" panose="02020603050405020304" pitchFamily="18" charset="0"/>
              </a:endParaRPr>
            </a:p>
          </p:txBody>
        </p:sp>
        <p:sp>
          <p:nvSpPr>
            <p:cNvPr id="56" name="Text Box 43">
              <a:extLst>
                <a:ext uri="{FF2B5EF4-FFF2-40B4-BE49-F238E27FC236}">
                  <a16:creationId xmlns:a16="http://schemas.microsoft.com/office/drawing/2014/main" id="{43D4179C-7563-5BC3-B2BC-3FE35AEC8461}"/>
                </a:ext>
              </a:extLst>
            </p:cNvPr>
            <p:cNvSpPr txBox="1">
              <a:spLocks noChangeAspect="1" noEditPoints="1" noChangeArrowheads="1" noChangeShapeType="1" noTextEdit="1"/>
            </p:cNvSpPr>
            <p:nvPr/>
          </p:nvSpPr>
          <p:spPr bwMode="auto">
            <a:xfrm>
              <a:off x="6698" y="4066"/>
              <a:ext cx="60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CB9</a:t>
              </a:r>
              <a:endParaRPr lang="en-IN" sz="1100" dirty="0">
                <a:effectLst/>
                <a:latin typeface="Times New Roman" panose="02020603050405020304" pitchFamily="18" charset="0"/>
                <a:ea typeface="Times New Roman" panose="02020603050405020304" pitchFamily="18" charset="0"/>
              </a:endParaRPr>
            </a:p>
          </p:txBody>
        </p:sp>
        <p:sp>
          <p:nvSpPr>
            <p:cNvPr id="57" name="Text Box 42">
              <a:extLst>
                <a:ext uri="{FF2B5EF4-FFF2-40B4-BE49-F238E27FC236}">
                  <a16:creationId xmlns:a16="http://schemas.microsoft.com/office/drawing/2014/main" id="{DFF3F674-1B2D-D478-CD1B-2F40663E23B5}"/>
                </a:ext>
              </a:extLst>
            </p:cNvPr>
            <p:cNvSpPr txBox="1">
              <a:spLocks noChangeAspect="1" noEditPoints="1" noChangeArrowheads="1" noChangeShapeType="1" noTextEdit="1"/>
            </p:cNvSpPr>
            <p:nvPr/>
          </p:nvSpPr>
          <p:spPr bwMode="auto">
            <a:xfrm>
              <a:off x="8091" y="4066"/>
              <a:ext cx="7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AVERAGE</a:t>
              </a:r>
              <a:endParaRPr lang="en-IN" sz="1100">
                <a:effectLst/>
                <a:latin typeface="Times New Roman" panose="02020603050405020304" pitchFamily="18" charset="0"/>
                <a:ea typeface="Times New Roman" panose="02020603050405020304" pitchFamily="18" charset="0"/>
              </a:endParaRPr>
            </a:p>
          </p:txBody>
        </p:sp>
      </p:grpSp>
      <p:sp>
        <p:nvSpPr>
          <p:cNvPr id="58" name="Rectangle 57">
            <a:extLst>
              <a:ext uri="{FF2B5EF4-FFF2-40B4-BE49-F238E27FC236}">
                <a16:creationId xmlns:a16="http://schemas.microsoft.com/office/drawing/2014/main" id="{8C66EC3A-7A53-C743-DCB3-6429A943C577}"/>
              </a:ext>
            </a:extLst>
          </p:cNvPr>
          <p:cNvSpPr/>
          <p:nvPr/>
        </p:nvSpPr>
        <p:spPr>
          <a:xfrm>
            <a:off x="6175115" y="2380715"/>
            <a:ext cx="369332" cy="2399439"/>
          </a:xfrm>
          <a:prstGeom prst="rect">
            <a:avLst/>
          </a:prstGeom>
        </p:spPr>
        <p:txBody>
          <a:bodyPr vert="vert270" wrap="none">
            <a:spAutoFit/>
          </a:bodyPr>
          <a:lstStyle/>
          <a:p>
            <a:r>
              <a:rPr lang="en-US" sz="1200" dirty="0"/>
              <a:t>FLEXURAL STRENGTH IN (N/mm^2)</a:t>
            </a:r>
          </a:p>
        </p:txBody>
      </p:sp>
    </p:spTree>
    <p:extLst>
      <p:ext uri="{BB962C8B-B14F-4D97-AF65-F5344CB8AC3E}">
        <p14:creationId xmlns:p14="http://schemas.microsoft.com/office/powerpoint/2010/main" val="4048367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0063-0BB5-74ED-B9EB-2CF409E678D4}"/>
              </a:ext>
            </a:extLst>
          </p:cNvPr>
          <p:cNvSpPr>
            <a:spLocks noGrp="1"/>
          </p:cNvSpPr>
          <p:nvPr>
            <p:ph type="title"/>
          </p:nvPr>
        </p:nvSpPr>
        <p:spPr>
          <a:xfrm>
            <a:off x="685800" y="228600"/>
            <a:ext cx="9823622" cy="1485900"/>
          </a:xfrm>
        </p:spPr>
        <p:txBody>
          <a:bodyPr/>
          <a:lstStyle/>
          <a:p>
            <a:r>
              <a:rPr lang="en-IN" dirty="0"/>
              <a:t>FLEXURAL STRENGTH OF RB AT 28 DAYS</a:t>
            </a:r>
          </a:p>
        </p:txBody>
      </p:sp>
      <p:graphicFrame>
        <p:nvGraphicFramePr>
          <p:cNvPr id="6" name="Content Placeholder 5">
            <a:extLst>
              <a:ext uri="{FF2B5EF4-FFF2-40B4-BE49-F238E27FC236}">
                <a16:creationId xmlns:a16="http://schemas.microsoft.com/office/drawing/2014/main" id="{D666EC5E-B95D-4FAC-504F-FF0AFFB474BC}"/>
              </a:ext>
            </a:extLst>
          </p:cNvPr>
          <p:cNvGraphicFramePr>
            <a:graphicFrameLocks noGrp="1"/>
          </p:cNvGraphicFramePr>
          <p:nvPr>
            <p:ph sz="half" idx="1"/>
            <p:extLst>
              <p:ext uri="{D42A27DB-BD31-4B8C-83A1-F6EECF244321}">
                <p14:modId xmlns:p14="http://schemas.microsoft.com/office/powerpoint/2010/main" val="1343507102"/>
              </p:ext>
            </p:extLst>
          </p:nvPr>
        </p:nvGraphicFramePr>
        <p:xfrm>
          <a:off x="1203960" y="2474133"/>
          <a:ext cx="4448175" cy="1841246"/>
        </p:xfrm>
        <a:graphic>
          <a:graphicData uri="http://schemas.openxmlformats.org/drawingml/2006/table">
            <a:tbl>
              <a:tblPr firstRow="1" firstCol="1" bandRow="1">
                <a:tableStyleId>{5940675A-B579-460E-94D1-54222C63F5DA}</a:tableStyleId>
              </a:tblPr>
              <a:tblGrid>
                <a:gridCol w="1535304">
                  <a:extLst>
                    <a:ext uri="{9D8B030D-6E8A-4147-A177-3AD203B41FA5}">
                      <a16:colId xmlns:a16="http://schemas.microsoft.com/office/drawing/2014/main" val="1395023639"/>
                    </a:ext>
                  </a:extLst>
                </a:gridCol>
                <a:gridCol w="2912871">
                  <a:extLst>
                    <a:ext uri="{9D8B030D-6E8A-4147-A177-3AD203B41FA5}">
                      <a16:colId xmlns:a16="http://schemas.microsoft.com/office/drawing/2014/main" val="3134859892"/>
                    </a:ext>
                  </a:extLst>
                </a:gridCol>
              </a:tblGrid>
              <a:tr h="365371">
                <a:tc>
                  <a:txBody>
                    <a:bodyPr/>
                    <a:lstStyle/>
                    <a:p>
                      <a:pPr algn="l">
                        <a:lnSpc>
                          <a:spcPct val="107000"/>
                        </a:lnSpc>
                        <a:spcAft>
                          <a:spcPts val="200"/>
                        </a:spcAft>
                      </a:pPr>
                      <a:r>
                        <a:rPr lang="en-IN" sz="2000">
                          <a:effectLst/>
                          <a:latin typeface="+mn-lt"/>
                          <a:cs typeface="Times New Roman" panose="02020603050405020304" pitchFamily="18" charset="0"/>
                        </a:rPr>
                        <a:t>SPECIMEN DETAILS</a:t>
                      </a:r>
                      <a:endParaRPr lang="en-IN" sz="2000">
                        <a:effectLst/>
                        <a:latin typeface="+mn-lt"/>
                        <a:ea typeface="Calibri" panose="020F0502020204030204" pitchFamily="34" charset="0"/>
                        <a:cs typeface="Times New Roman" panose="02020603050405020304" pitchFamily="18" charset="0"/>
                      </a:endParaRPr>
                    </a:p>
                  </a:txBody>
                  <a:tcPr marL="56785" marR="56785" marT="0" marB="0" anchor="b"/>
                </a:tc>
                <a:tc>
                  <a:txBody>
                    <a:bodyPr/>
                    <a:lstStyle/>
                    <a:p>
                      <a:pPr algn="l">
                        <a:lnSpc>
                          <a:spcPct val="107000"/>
                        </a:lnSpc>
                        <a:spcAft>
                          <a:spcPts val="200"/>
                        </a:spcAft>
                      </a:pPr>
                      <a:r>
                        <a:rPr lang="en-IN" sz="2000">
                          <a:effectLst/>
                          <a:latin typeface="+mn-lt"/>
                          <a:cs typeface="Times New Roman" panose="02020603050405020304" pitchFamily="18" charset="0"/>
                        </a:rPr>
                        <a:t>FLEXURAL  STRENGTH (N/mm</a:t>
                      </a:r>
                      <a:r>
                        <a:rPr lang="en-IN" sz="2000" baseline="30000">
                          <a:effectLst/>
                          <a:latin typeface="+mn-lt"/>
                          <a:cs typeface="Times New Roman" panose="02020603050405020304" pitchFamily="18" charset="0"/>
                        </a:rPr>
                        <a:t>2</a:t>
                      </a:r>
                      <a:r>
                        <a:rPr lang="en-IN" sz="2000">
                          <a:effectLst/>
                          <a:latin typeface="+mn-lt"/>
                          <a:cs typeface="Times New Roman" panose="02020603050405020304" pitchFamily="18" charset="0"/>
                        </a:rPr>
                        <a:t>) at 28 DAYS</a:t>
                      </a:r>
                      <a:endParaRPr lang="en-IN" sz="2000">
                        <a:effectLst/>
                        <a:latin typeface="+mn-lt"/>
                        <a:ea typeface="Calibri" panose="020F0502020204030204" pitchFamily="34" charset="0"/>
                        <a:cs typeface="Times New Roman" panose="02020603050405020304" pitchFamily="18" charset="0"/>
                      </a:endParaRPr>
                    </a:p>
                  </a:txBody>
                  <a:tcPr marL="56785" marR="56785" marT="0" marB="0" anchor="b"/>
                </a:tc>
                <a:extLst>
                  <a:ext uri="{0D108BD9-81ED-4DB2-BD59-A6C34878D82A}">
                    <a16:rowId xmlns:a16="http://schemas.microsoft.com/office/drawing/2014/main" val="1697764797"/>
                  </a:ext>
                </a:extLst>
              </a:tr>
              <a:tr h="189284">
                <a:tc>
                  <a:txBody>
                    <a:bodyPr/>
                    <a:lstStyle/>
                    <a:p>
                      <a:pPr algn="l">
                        <a:lnSpc>
                          <a:spcPct val="107000"/>
                        </a:lnSpc>
                        <a:spcAft>
                          <a:spcPts val="200"/>
                        </a:spcAft>
                      </a:pPr>
                      <a:r>
                        <a:rPr lang="en-IN" sz="2000" dirty="0">
                          <a:effectLst/>
                          <a:latin typeface="+mn-lt"/>
                          <a:cs typeface="Times New Roman" panose="02020603050405020304" pitchFamily="18" charset="0"/>
                        </a:rPr>
                        <a:t>RB7</a:t>
                      </a:r>
                      <a:endParaRPr lang="en-IN" sz="2000" dirty="0">
                        <a:effectLst/>
                        <a:latin typeface="+mn-lt"/>
                        <a:ea typeface="Calibri" panose="020F0502020204030204" pitchFamily="34" charset="0"/>
                        <a:cs typeface="Times New Roman" panose="02020603050405020304" pitchFamily="18" charset="0"/>
                      </a:endParaRPr>
                    </a:p>
                  </a:txBody>
                  <a:tcPr marL="56785" marR="56785"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4.72</a:t>
                      </a:r>
                      <a:endParaRPr lang="en-IN" sz="2000" dirty="0">
                        <a:effectLst/>
                        <a:latin typeface="+mn-lt"/>
                        <a:ea typeface="Calibri" panose="020F0502020204030204" pitchFamily="34" charset="0"/>
                        <a:cs typeface="Times New Roman" panose="02020603050405020304" pitchFamily="18" charset="0"/>
                      </a:endParaRPr>
                    </a:p>
                  </a:txBody>
                  <a:tcPr marL="56785" marR="56785" marT="0" marB="0" anchor="b"/>
                </a:tc>
                <a:extLst>
                  <a:ext uri="{0D108BD9-81ED-4DB2-BD59-A6C34878D82A}">
                    <a16:rowId xmlns:a16="http://schemas.microsoft.com/office/drawing/2014/main" val="902585778"/>
                  </a:ext>
                </a:extLst>
              </a:tr>
              <a:tr h="189284">
                <a:tc>
                  <a:txBody>
                    <a:bodyPr/>
                    <a:lstStyle/>
                    <a:p>
                      <a:pPr algn="l">
                        <a:lnSpc>
                          <a:spcPct val="107000"/>
                        </a:lnSpc>
                        <a:spcAft>
                          <a:spcPts val="200"/>
                        </a:spcAft>
                      </a:pPr>
                      <a:r>
                        <a:rPr lang="en-IN" sz="2000" dirty="0">
                          <a:effectLst/>
                          <a:latin typeface="+mn-lt"/>
                          <a:cs typeface="Times New Roman" panose="02020603050405020304" pitchFamily="18" charset="0"/>
                        </a:rPr>
                        <a:t>RB8</a:t>
                      </a:r>
                      <a:endParaRPr lang="en-IN" sz="2000" dirty="0">
                        <a:effectLst/>
                        <a:latin typeface="+mn-lt"/>
                        <a:ea typeface="Calibri" panose="020F0502020204030204" pitchFamily="34" charset="0"/>
                        <a:cs typeface="Times New Roman" panose="02020603050405020304" pitchFamily="18" charset="0"/>
                      </a:endParaRPr>
                    </a:p>
                  </a:txBody>
                  <a:tcPr marL="56785" marR="56785" marT="0" marB="0" anchor="b"/>
                </a:tc>
                <a:tc>
                  <a:txBody>
                    <a:bodyPr/>
                    <a:lstStyle/>
                    <a:p>
                      <a:pPr algn="r">
                        <a:lnSpc>
                          <a:spcPct val="107000"/>
                        </a:lnSpc>
                        <a:spcAft>
                          <a:spcPts val="200"/>
                        </a:spcAft>
                      </a:pPr>
                      <a:r>
                        <a:rPr lang="en-IN" sz="2000">
                          <a:effectLst/>
                          <a:latin typeface="+mn-lt"/>
                          <a:cs typeface="Times New Roman" panose="02020603050405020304" pitchFamily="18" charset="0"/>
                        </a:rPr>
                        <a:t>4.72</a:t>
                      </a:r>
                      <a:endParaRPr lang="en-IN" sz="2000">
                        <a:effectLst/>
                        <a:latin typeface="+mn-lt"/>
                        <a:ea typeface="Calibri" panose="020F0502020204030204" pitchFamily="34" charset="0"/>
                        <a:cs typeface="Times New Roman" panose="02020603050405020304" pitchFamily="18" charset="0"/>
                      </a:endParaRPr>
                    </a:p>
                  </a:txBody>
                  <a:tcPr marL="56785" marR="56785" marT="0" marB="0" anchor="b"/>
                </a:tc>
                <a:extLst>
                  <a:ext uri="{0D108BD9-81ED-4DB2-BD59-A6C34878D82A}">
                    <a16:rowId xmlns:a16="http://schemas.microsoft.com/office/drawing/2014/main" val="1191310118"/>
                  </a:ext>
                </a:extLst>
              </a:tr>
              <a:tr h="189284">
                <a:tc>
                  <a:txBody>
                    <a:bodyPr/>
                    <a:lstStyle/>
                    <a:p>
                      <a:pPr algn="l">
                        <a:lnSpc>
                          <a:spcPct val="107000"/>
                        </a:lnSpc>
                        <a:spcAft>
                          <a:spcPts val="200"/>
                        </a:spcAft>
                      </a:pPr>
                      <a:r>
                        <a:rPr lang="en-IN" sz="2000" dirty="0">
                          <a:effectLst/>
                          <a:latin typeface="+mn-lt"/>
                          <a:cs typeface="Times New Roman" panose="02020603050405020304" pitchFamily="18" charset="0"/>
                        </a:rPr>
                        <a:t>RB9</a:t>
                      </a:r>
                      <a:endParaRPr lang="en-IN" sz="2000" dirty="0">
                        <a:effectLst/>
                        <a:latin typeface="+mn-lt"/>
                        <a:ea typeface="Calibri" panose="020F0502020204030204" pitchFamily="34" charset="0"/>
                        <a:cs typeface="Times New Roman" panose="02020603050405020304" pitchFamily="18" charset="0"/>
                      </a:endParaRPr>
                    </a:p>
                  </a:txBody>
                  <a:tcPr marL="56785" marR="56785" marT="0" marB="0" anchor="b"/>
                </a:tc>
                <a:tc>
                  <a:txBody>
                    <a:bodyPr/>
                    <a:lstStyle/>
                    <a:p>
                      <a:pPr algn="r">
                        <a:lnSpc>
                          <a:spcPct val="107000"/>
                        </a:lnSpc>
                        <a:spcAft>
                          <a:spcPts val="200"/>
                        </a:spcAft>
                      </a:pPr>
                      <a:r>
                        <a:rPr lang="en-IN" sz="2000">
                          <a:effectLst/>
                          <a:latin typeface="+mn-lt"/>
                          <a:cs typeface="Times New Roman" panose="02020603050405020304" pitchFamily="18" charset="0"/>
                        </a:rPr>
                        <a:t>5.09</a:t>
                      </a:r>
                      <a:endParaRPr lang="en-IN" sz="2000">
                        <a:effectLst/>
                        <a:latin typeface="+mn-lt"/>
                        <a:ea typeface="Calibri" panose="020F0502020204030204" pitchFamily="34" charset="0"/>
                        <a:cs typeface="Times New Roman" panose="02020603050405020304" pitchFamily="18" charset="0"/>
                      </a:endParaRPr>
                    </a:p>
                  </a:txBody>
                  <a:tcPr marL="56785" marR="56785" marT="0" marB="0" anchor="b"/>
                </a:tc>
                <a:extLst>
                  <a:ext uri="{0D108BD9-81ED-4DB2-BD59-A6C34878D82A}">
                    <a16:rowId xmlns:a16="http://schemas.microsoft.com/office/drawing/2014/main" val="3196536635"/>
                  </a:ext>
                </a:extLst>
              </a:tr>
              <a:tr h="189284">
                <a:tc>
                  <a:txBody>
                    <a:bodyPr/>
                    <a:lstStyle/>
                    <a:p>
                      <a:pPr algn="l">
                        <a:lnSpc>
                          <a:spcPct val="107000"/>
                        </a:lnSpc>
                        <a:spcAft>
                          <a:spcPts val="200"/>
                        </a:spcAft>
                      </a:pPr>
                      <a:r>
                        <a:rPr lang="en-IN" sz="2000">
                          <a:effectLst/>
                          <a:latin typeface="+mn-lt"/>
                          <a:cs typeface="Times New Roman" panose="02020603050405020304" pitchFamily="18" charset="0"/>
                        </a:rPr>
                        <a:t>AVERAGE</a:t>
                      </a:r>
                      <a:endParaRPr lang="en-IN" sz="2000">
                        <a:effectLst/>
                        <a:latin typeface="+mn-lt"/>
                        <a:ea typeface="Calibri" panose="020F0502020204030204" pitchFamily="34" charset="0"/>
                        <a:cs typeface="Times New Roman" panose="02020603050405020304" pitchFamily="18" charset="0"/>
                      </a:endParaRPr>
                    </a:p>
                  </a:txBody>
                  <a:tcPr marL="56785" marR="56785" marT="0" marB="0" anchor="b"/>
                </a:tc>
                <a:tc>
                  <a:txBody>
                    <a:bodyPr/>
                    <a:lstStyle/>
                    <a:p>
                      <a:pPr algn="r">
                        <a:lnSpc>
                          <a:spcPct val="107000"/>
                        </a:lnSpc>
                        <a:spcAft>
                          <a:spcPts val="200"/>
                        </a:spcAft>
                      </a:pPr>
                      <a:r>
                        <a:rPr lang="en-IN" sz="2000" dirty="0">
                          <a:effectLst/>
                          <a:latin typeface="+mn-lt"/>
                          <a:cs typeface="Times New Roman" panose="02020603050405020304" pitchFamily="18" charset="0"/>
                        </a:rPr>
                        <a:t>4.84</a:t>
                      </a:r>
                      <a:endParaRPr lang="en-IN" sz="2000" dirty="0">
                        <a:effectLst/>
                        <a:latin typeface="+mn-lt"/>
                        <a:ea typeface="Calibri" panose="020F0502020204030204" pitchFamily="34" charset="0"/>
                        <a:cs typeface="Times New Roman" panose="02020603050405020304" pitchFamily="18" charset="0"/>
                      </a:endParaRPr>
                    </a:p>
                  </a:txBody>
                  <a:tcPr marL="56785" marR="56785" marT="0" marB="0" anchor="b"/>
                </a:tc>
                <a:extLst>
                  <a:ext uri="{0D108BD9-81ED-4DB2-BD59-A6C34878D82A}">
                    <a16:rowId xmlns:a16="http://schemas.microsoft.com/office/drawing/2014/main" val="1851239576"/>
                  </a:ext>
                </a:extLst>
              </a:tr>
            </a:tbl>
          </a:graphicData>
        </a:graphic>
      </p:graphicFrame>
      <p:grpSp>
        <p:nvGrpSpPr>
          <p:cNvPr id="7" name="Group 6">
            <a:extLst>
              <a:ext uri="{FF2B5EF4-FFF2-40B4-BE49-F238E27FC236}">
                <a16:creationId xmlns:a16="http://schemas.microsoft.com/office/drawing/2014/main" id="{5C5FA030-AB35-A7A0-71AC-B7CF19E942CB}"/>
              </a:ext>
            </a:extLst>
          </p:cNvPr>
          <p:cNvGrpSpPr>
            <a:grpSpLocks noRot="1" noChangeAspect="1"/>
          </p:cNvGrpSpPr>
          <p:nvPr/>
        </p:nvGrpSpPr>
        <p:grpSpPr bwMode="auto">
          <a:xfrm>
            <a:off x="6520224" y="2171700"/>
            <a:ext cx="4572000" cy="2840990"/>
            <a:chOff x="7" y="7"/>
            <a:chExt cx="7200" cy="4474"/>
          </a:xfrm>
        </p:grpSpPr>
        <p:sp>
          <p:nvSpPr>
            <p:cNvPr id="8" name="AutoShape 40">
              <a:extLst>
                <a:ext uri="{FF2B5EF4-FFF2-40B4-BE49-F238E27FC236}">
                  <a16:creationId xmlns:a16="http://schemas.microsoft.com/office/drawing/2014/main" id="{4AACB48D-D56C-3489-24B1-C5D27EFF3831}"/>
                </a:ext>
              </a:extLst>
            </p:cNvPr>
            <p:cNvSpPr>
              <a:spLocks noRot="1" noChangeAspect="1" noEditPoints="1" noChangeArrowheads="1" noChangeShapeType="1" noTextEdit="1"/>
            </p:cNvSpPr>
            <p:nvPr/>
          </p:nvSpPr>
          <p:spPr bwMode="auto">
            <a:xfrm>
              <a:off x="532" y="2988"/>
              <a:ext cx="3631" cy="437"/>
            </a:xfrm>
            <a:custGeom>
              <a:avLst/>
              <a:gdLst>
                <a:gd name="T0" fmla="+- 0 533 533"/>
                <a:gd name="T1" fmla="*/ T0 w 3631"/>
                <a:gd name="T2" fmla="+- 0 3425 2988"/>
                <a:gd name="T3" fmla="*/ 3425 h 437"/>
                <a:gd name="T4" fmla="+- 0 4163 533"/>
                <a:gd name="T5" fmla="*/ T4 w 3631"/>
                <a:gd name="T6" fmla="+- 0 3425 2988"/>
                <a:gd name="T7" fmla="*/ 3425 h 437"/>
                <a:gd name="T8" fmla="+- 0 533 533"/>
                <a:gd name="T9" fmla="*/ T8 w 3631"/>
                <a:gd name="T10" fmla="+- 0 2988 2988"/>
                <a:gd name="T11" fmla="*/ 2988 h 437"/>
                <a:gd name="T12" fmla="+- 0 4163 533"/>
                <a:gd name="T13" fmla="*/ T12 w 3631"/>
                <a:gd name="T14" fmla="+- 0 2988 2988"/>
                <a:gd name="T15" fmla="*/ 2988 h 437"/>
              </a:gdLst>
              <a:ahLst/>
              <a:cxnLst>
                <a:cxn ang="0">
                  <a:pos x="T1" y="T3"/>
                </a:cxn>
                <a:cxn ang="0">
                  <a:pos x="T5" y="T7"/>
                </a:cxn>
                <a:cxn ang="0">
                  <a:pos x="T9" y="T11"/>
                </a:cxn>
                <a:cxn ang="0">
                  <a:pos x="T13" y="T15"/>
                </a:cxn>
              </a:cxnLst>
              <a:rect l="0" t="0" r="r" b="b"/>
              <a:pathLst>
                <a:path w="3631" h="437">
                  <a:moveTo>
                    <a:pt x="0" y="437"/>
                  </a:moveTo>
                  <a:lnTo>
                    <a:pt x="3630" y="437"/>
                  </a:lnTo>
                  <a:moveTo>
                    <a:pt x="0" y="0"/>
                  </a:moveTo>
                  <a:lnTo>
                    <a:pt x="3630"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9" name="Picture 8">
              <a:extLst>
                <a:ext uri="{FF2B5EF4-FFF2-40B4-BE49-F238E27FC236}">
                  <a16:creationId xmlns:a16="http://schemas.microsoft.com/office/drawing/2014/main" id="{4D7623B3-95B6-59EC-E255-D65775A0D871}"/>
                </a:ext>
              </a:extLst>
            </p:cNvPr>
            <p:cNvPicPr>
              <a:picLocks noRot="1"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35" y="2900"/>
              <a:ext cx="807" cy="9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768C0C41-C1D4-2288-B32A-58B1463C7C3B}"/>
                </a:ext>
              </a:extLst>
            </p:cNvPr>
            <p:cNvPicPr>
              <a:picLocks noRot="1" noChangeAspect="1" noEditPoint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9" y="2900"/>
              <a:ext cx="807" cy="9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AutoShape 37">
              <a:extLst>
                <a:ext uri="{FF2B5EF4-FFF2-40B4-BE49-F238E27FC236}">
                  <a16:creationId xmlns:a16="http://schemas.microsoft.com/office/drawing/2014/main" id="{90606D8B-0578-2FB0-75E6-A8E1607C157E}"/>
                </a:ext>
              </a:extLst>
            </p:cNvPr>
            <p:cNvSpPr>
              <a:spLocks noRot="1" noChangeAspect="1" noEditPoints="1" noChangeArrowheads="1" noChangeShapeType="1" noTextEdit="1"/>
            </p:cNvSpPr>
            <p:nvPr/>
          </p:nvSpPr>
          <p:spPr bwMode="auto">
            <a:xfrm>
              <a:off x="532" y="1673"/>
              <a:ext cx="6454" cy="1752"/>
            </a:xfrm>
            <a:custGeom>
              <a:avLst/>
              <a:gdLst>
                <a:gd name="T0" fmla="+- 0 4970 533"/>
                <a:gd name="T1" fmla="*/ T0 w 6454"/>
                <a:gd name="T2" fmla="+- 0 3425 1673"/>
                <a:gd name="T3" fmla="*/ 3425 h 1752"/>
                <a:gd name="T4" fmla="+- 0 5777 533"/>
                <a:gd name="T5" fmla="*/ T4 w 6454"/>
                <a:gd name="T6" fmla="+- 0 3425 1673"/>
                <a:gd name="T7" fmla="*/ 3425 h 1752"/>
                <a:gd name="T8" fmla="+- 0 4970 533"/>
                <a:gd name="T9" fmla="*/ T8 w 6454"/>
                <a:gd name="T10" fmla="+- 0 2988 1673"/>
                <a:gd name="T11" fmla="*/ 2988 h 1752"/>
                <a:gd name="T12" fmla="+- 0 5777 533"/>
                <a:gd name="T13" fmla="*/ T12 w 6454"/>
                <a:gd name="T14" fmla="+- 0 2988 1673"/>
                <a:gd name="T15" fmla="*/ 2988 h 1752"/>
                <a:gd name="T16" fmla="+- 0 533 533"/>
                <a:gd name="T17" fmla="*/ T16 w 6454"/>
                <a:gd name="T18" fmla="+- 0 2549 1673"/>
                <a:gd name="T19" fmla="*/ 2549 h 1752"/>
                <a:gd name="T20" fmla="+- 0 4163 533"/>
                <a:gd name="T21" fmla="*/ T20 w 6454"/>
                <a:gd name="T22" fmla="+- 0 2549 1673"/>
                <a:gd name="T23" fmla="*/ 2549 h 1752"/>
                <a:gd name="T24" fmla="+- 0 4970 533"/>
                <a:gd name="T25" fmla="*/ T24 w 6454"/>
                <a:gd name="T26" fmla="+- 0 2549 1673"/>
                <a:gd name="T27" fmla="*/ 2549 h 1752"/>
                <a:gd name="T28" fmla="+- 0 5777 533"/>
                <a:gd name="T29" fmla="*/ T28 w 6454"/>
                <a:gd name="T30" fmla="+- 0 2549 1673"/>
                <a:gd name="T31" fmla="*/ 2549 h 1752"/>
                <a:gd name="T32" fmla="+- 0 533 533"/>
                <a:gd name="T33" fmla="*/ T32 w 6454"/>
                <a:gd name="T34" fmla="+- 0 2112 1673"/>
                <a:gd name="T35" fmla="*/ 2112 h 1752"/>
                <a:gd name="T36" fmla="+- 0 4163 533"/>
                <a:gd name="T37" fmla="*/ T36 w 6454"/>
                <a:gd name="T38" fmla="+- 0 2112 1673"/>
                <a:gd name="T39" fmla="*/ 2112 h 1752"/>
                <a:gd name="T40" fmla="+- 0 4970 533"/>
                <a:gd name="T41" fmla="*/ T40 w 6454"/>
                <a:gd name="T42" fmla="+- 0 2112 1673"/>
                <a:gd name="T43" fmla="*/ 2112 h 1752"/>
                <a:gd name="T44" fmla="+- 0 6986 533"/>
                <a:gd name="T45" fmla="*/ T44 w 6454"/>
                <a:gd name="T46" fmla="+- 0 2112 1673"/>
                <a:gd name="T47" fmla="*/ 2112 h 1752"/>
                <a:gd name="T48" fmla="+- 0 533 533"/>
                <a:gd name="T49" fmla="*/ T48 w 6454"/>
                <a:gd name="T50" fmla="+- 0 1673 1673"/>
                <a:gd name="T51" fmla="*/ 1673 h 1752"/>
                <a:gd name="T52" fmla="+- 0 4163 533"/>
                <a:gd name="T53" fmla="*/ T52 w 6454"/>
                <a:gd name="T54" fmla="+- 0 1673 1673"/>
                <a:gd name="T55" fmla="*/ 1673 h 1752"/>
                <a:gd name="T56" fmla="+- 0 4970 533"/>
                <a:gd name="T57" fmla="*/ T56 w 6454"/>
                <a:gd name="T58" fmla="+- 0 1673 1673"/>
                <a:gd name="T59" fmla="*/ 1673 h 1752"/>
                <a:gd name="T60" fmla="+- 0 6986 533"/>
                <a:gd name="T61" fmla="*/ T60 w 6454"/>
                <a:gd name="T62" fmla="+- 0 1673 1673"/>
                <a:gd name="T63" fmla="*/ 1673 h 17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6454" h="1752">
                  <a:moveTo>
                    <a:pt x="4437" y="1752"/>
                  </a:moveTo>
                  <a:lnTo>
                    <a:pt x="5244" y="1752"/>
                  </a:lnTo>
                  <a:moveTo>
                    <a:pt x="4437" y="1315"/>
                  </a:moveTo>
                  <a:lnTo>
                    <a:pt x="5244" y="1315"/>
                  </a:lnTo>
                  <a:moveTo>
                    <a:pt x="0" y="876"/>
                  </a:moveTo>
                  <a:lnTo>
                    <a:pt x="3630" y="876"/>
                  </a:lnTo>
                  <a:moveTo>
                    <a:pt x="4437" y="876"/>
                  </a:moveTo>
                  <a:lnTo>
                    <a:pt x="5244" y="876"/>
                  </a:lnTo>
                  <a:moveTo>
                    <a:pt x="0" y="439"/>
                  </a:moveTo>
                  <a:lnTo>
                    <a:pt x="3630" y="439"/>
                  </a:lnTo>
                  <a:moveTo>
                    <a:pt x="4437" y="439"/>
                  </a:moveTo>
                  <a:lnTo>
                    <a:pt x="6453" y="439"/>
                  </a:lnTo>
                  <a:moveTo>
                    <a:pt x="0" y="0"/>
                  </a:moveTo>
                  <a:lnTo>
                    <a:pt x="3630" y="0"/>
                  </a:lnTo>
                  <a:moveTo>
                    <a:pt x="4437" y="0"/>
                  </a:moveTo>
                  <a:lnTo>
                    <a:pt x="6453"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cxnSp>
          <p:nvCxnSpPr>
            <p:cNvPr id="12" name="Line 36">
              <a:extLst>
                <a:ext uri="{FF2B5EF4-FFF2-40B4-BE49-F238E27FC236}">
                  <a16:creationId xmlns:a16="http://schemas.microsoft.com/office/drawing/2014/main" id="{2856F763-BD5D-6CB6-356E-A124D565FBAF}"/>
                </a:ext>
              </a:extLst>
            </p:cNvPr>
            <p:cNvCxnSpPr>
              <a:cxnSpLocks noRot="1" noChangeAspect="1" noEditPoints="1" noChangeArrowheads="1" noChangeShapeType="1"/>
            </p:cNvCxnSpPr>
            <p:nvPr/>
          </p:nvCxnSpPr>
          <p:spPr bwMode="auto">
            <a:xfrm>
              <a:off x="533" y="1236"/>
              <a:ext cx="6453" cy="0"/>
            </a:xfrm>
            <a:prstGeom prst="line">
              <a:avLst/>
            </a:prstGeom>
            <a:noFill/>
            <a:ln w="9144">
              <a:solidFill>
                <a:srgbClr val="DFE4EB"/>
              </a:solidFill>
              <a:prstDash val="solid"/>
              <a:round/>
              <a:headEnd/>
              <a:tailEnd/>
            </a:ln>
            <a:extLst>
              <a:ext uri="{909E8E84-426E-40DD-AFC4-6F175D3DCCD1}">
                <a14:hiddenFill xmlns:a14="http://schemas.microsoft.com/office/drawing/2010/main">
                  <a:noFill/>
                </a14:hiddenFill>
              </a:ext>
            </a:extLst>
          </p:spPr>
        </p:cxnSp>
        <p:pic>
          <p:nvPicPr>
            <p:cNvPr id="13" name="Picture 12">
              <a:extLst>
                <a:ext uri="{FF2B5EF4-FFF2-40B4-BE49-F238E27FC236}">
                  <a16:creationId xmlns:a16="http://schemas.microsoft.com/office/drawing/2014/main" id="{49A153D5-52FB-D988-D15E-998C27C26906}"/>
                </a:ext>
              </a:extLst>
            </p:cNvPr>
            <p:cNvPicPr>
              <a:picLocks noRot="1" noChangeAspect="1" noEditPoint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63" y="1279"/>
              <a:ext cx="807" cy="2584"/>
            </a:xfrm>
            <a:prstGeom prst="rect">
              <a:avLst/>
            </a:prstGeom>
            <a:solidFill>
              <a:schemeClr val="tx2">
                <a:alpha val="87373"/>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 name="AutoShape 34">
              <a:extLst>
                <a:ext uri="{FF2B5EF4-FFF2-40B4-BE49-F238E27FC236}">
                  <a16:creationId xmlns:a16="http://schemas.microsoft.com/office/drawing/2014/main" id="{9C7DF9A5-F4B3-BF79-ACDB-C4544D3BC0C7}"/>
                </a:ext>
              </a:extLst>
            </p:cNvPr>
            <p:cNvSpPr>
              <a:spLocks noRot="1" noChangeAspect="1" noEditPoints="1" noChangeArrowheads="1" noChangeShapeType="1" noTextEdit="1"/>
            </p:cNvSpPr>
            <p:nvPr/>
          </p:nvSpPr>
          <p:spPr bwMode="auto">
            <a:xfrm>
              <a:off x="6584" y="2549"/>
              <a:ext cx="403" cy="876"/>
            </a:xfrm>
            <a:custGeom>
              <a:avLst/>
              <a:gdLst>
                <a:gd name="T0" fmla="+- 0 6584 6584"/>
                <a:gd name="T1" fmla="*/ T0 w 403"/>
                <a:gd name="T2" fmla="+- 0 3425 2549"/>
                <a:gd name="T3" fmla="*/ 3425 h 876"/>
                <a:gd name="T4" fmla="+- 0 6986 6584"/>
                <a:gd name="T5" fmla="*/ T4 w 403"/>
                <a:gd name="T6" fmla="+- 0 3425 2549"/>
                <a:gd name="T7" fmla="*/ 3425 h 876"/>
                <a:gd name="T8" fmla="+- 0 6584 6584"/>
                <a:gd name="T9" fmla="*/ T8 w 403"/>
                <a:gd name="T10" fmla="+- 0 2988 2549"/>
                <a:gd name="T11" fmla="*/ 2988 h 876"/>
                <a:gd name="T12" fmla="+- 0 6986 6584"/>
                <a:gd name="T13" fmla="*/ T12 w 403"/>
                <a:gd name="T14" fmla="+- 0 2988 2549"/>
                <a:gd name="T15" fmla="*/ 2988 h 876"/>
                <a:gd name="T16" fmla="+- 0 6584 6584"/>
                <a:gd name="T17" fmla="*/ T16 w 403"/>
                <a:gd name="T18" fmla="+- 0 2549 2549"/>
                <a:gd name="T19" fmla="*/ 2549 h 876"/>
                <a:gd name="T20" fmla="+- 0 6986 6584"/>
                <a:gd name="T21" fmla="*/ T20 w 403"/>
                <a:gd name="T22" fmla="+- 0 2549 2549"/>
                <a:gd name="T23" fmla="*/ 2549 h 876"/>
              </a:gdLst>
              <a:ahLst/>
              <a:cxnLst>
                <a:cxn ang="0">
                  <a:pos x="T1" y="T3"/>
                </a:cxn>
                <a:cxn ang="0">
                  <a:pos x="T5" y="T7"/>
                </a:cxn>
                <a:cxn ang="0">
                  <a:pos x="T9" y="T11"/>
                </a:cxn>
                <a:cxn ang="0">
                  <a:pos x="T13" y="T15"/>
                </a:cxn>
                <a:cxn ang="0">
                  <a:pos x="T17" y="T19"/>
                </a:cxn>
                <a:cxn ang="0">
                  <a:pos x="T21" y="T23"/>
                </a:cxn>
              </a:cxnLst>
              <a:rect l="0" t="0" r="r" b="b"/>
              <a:pathLst>
                <a:path w="403" h="876">
                  <a:moveTo>
                    <a:pt x="0" y="876"/>
                  </a:moveTo>
                  <a:lnTo>
                    <a:pt x="402" y="876"/>
                  </a:lnTo>
                  <a:moveTo>
                    <a:pt x="0" y="439"/>
                  </a:moveTo>
                  <a:lnTo>
                    <a:pt x="402" y="439"/>
                  </a:lnTo>
                  <a:moveTo>
                    <a:pt x="0" y="0"/>
                  </a:moveTo>
                  <a:lnTo>
                    <a:pt x="402"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pic>
          <p:nvPicPr>
            <p:cNvPr id="15" name="Picture 14">
              <a:extLst>
                <a:ext uri="{FF2B5EF4-FFF2-40B4-BE49-F238E27FC236}">
                  <a16:creationId xmlns:a16="http://schemas.microsoft.com/office/drawing/2014/main" id="{7F11703F-C79C-524E-C887-63AC13FB6961}"/>
                </a:ext>
              </a:extLst>
            </p:cNvPr>
            <p:cNvPicPr>
              <a:picLocks noRot="1" noChangeAspect="1" noEditPoint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77" y="2374"/>
              <a:ext cx="807" cy="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32">
              <a:extLst>
                <a:ext uri="{FF2B5EF4-FFF2-40B4-BE49-F238E27FC236}">
                  <a16:creationId xmlns:a16="http://schemas.microsoft.com/office/drawing/2014/main" id="{C46085B7-DE16-FBFA-5E6D-F6A492E7211E}"/>
                </a:ext>
              </a:extLst>
            </p:cNvPr>
            <p:cNvSpPr>
              <a:spLocks noRot="1" noChangeAspect="1" noEditPoints="1" noChangeArrowheads="1" noChangeShapeType="1" noTextEdit="1"/>
            </p:cNvSpPr>
            <p:nvPr/>
          </p:nvSpPr>
          <p:spPr bwMode="auto">
            <a:xfrm>
              <a:off x="532" y="797"/>
              <a:ext cx="6454" cy="3068"/>
            </a:xfrm>
            <a:custGeom>
              <a:avLst/>
              <a:gdLst>
                <a:gd name="T0" fmla="+- 0 533 533"/>
                <a:gd name="T1" fmla="*/ T0 w 6454"/>
                <a:gd name="T2" fmla="+- 0 3864 797"/>
                <a:gd name="T3" fmla="*/ 3864 h 3068"/>
                <a:gd name="T4" fmla="+- 0 6986 533"/>
                <a:gd name="T5" fmla="*/ T4 w 6454"/>
                <a:gd name="T6" fmla="+- 0 3864 797"/>
                <a:gd name="T7" fmla="*/ 3864 h 3068"/>
                <a:gd name="T8" fmla="+- 0 533 533"/>
                <a:gd name="T9" fmla="*/ T8 w 6454"/>
                <a:gd name="T10" fmla="+- 0 797 797"/>
                <a:gd name="T11" fmla="*/ 797 h 3068"/>
                <a:gd name="T12" fmla="+- 0 6986 533"/>
                <a:gd name="T13" fmla="*/ T12 w 6454"/>
                <a:gd name="T14" fmla="+- 0 797 797"/>
                <a:gd name="T15" fmla="*/ 797 h 3068"/>
              </a:gdLst>
              <a:ahLst/>
              <a:cxnLst>
                <a:cxn ang="0">
                  <a:pos x="T1" y="T3"/>
                </a:cxn>
                <a:cxn ang="0">
                  <a:pos x="T5" y="T7"/>
                </a:cxn>
                <a:cxn ang="0">
                  <a:pos x="T9" y="T11"/>
                </a:cxn>
                <a:cxn ang="0">
                  <a:pos x="T13" y="T15"/>
                </a:cxn>
              </a:cxnLst>
              <a:rect l="0" t="0" r="r" b="b"/>
              <a:pathLst>
                <a:path w="6454" h="3068">
                  <a:moveTo>
                    <a:pt x="0" y="3067"/>
                  </a:moveTo>
                  <a:lnTo>
                    <a:pt x="6453" y="3067"/>
                  </a:lnTo>
                  <a:moveTo>
                    <a:pt x="0" y="0"/>
                  </a:moveTo>
                  <a:lnTo>
                    <a:pt x="6453" y="0"/>
                  </a:lnTo>
                </a:path>
              </a:pathLst>
            </a:custGeom>
            <a:noFill/>
            <a:ln w="9144">
              <a:solidFill>
                <a:srgbClr val="DFE4EB"/>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7" name="Rectangle 16">
              <a:extLst>
                <a:ext uri="{FF2B5EF4-FFF2-40B4-BE49-F238E27FC236}">
                  <a16:creationId xmlns:a16="http://schemas.microsoft.com/office/drawing/2014/main" id="{61EA5BC4-3D54-A819-5688-E1C66DF8EC01}"/>
                </a:ext>
              </a:extLst>
            </p:cNvPr>
            <p:cNvSpPr>
              <a:spLocks noRot="1" noChangeAspect="1" noEditPoints="1" noChangeArrowheads="1" noChangeShapeType="1" noTextEdit="1"/>
            </p:cNvSpPr>
            <p:nvPr/>
          </p:nvSpPr>
          <p:spPr bwMode="auto">
            <a:xfrm>
              <a:off x="7" y="7"/>
              <a:ext cx="7200" cy="4320"/>
            </a:xfrm>
            <a:prstGeom prst="rect">
              <a:avLst/>
            </a:prstGeom>
            <a:noFill/>
            <a:ln w="9525">
              <a:solidFill>
                <a:srgbClr val="DFE4EB"/>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8" name="Text Box 30">
              <a:extLst>
                <a:ext uri="{FF2B5EF4-FFF2-40B4-BE49-F238E27FC236}">
                  <a16:creationId xmlns:a16="http://schemas.microsoft.com/office/drawing/2014/main" id="{5A6E6D21-5A2B-2C2B-BF23-2F848AE3C236}"/>
                </a:ext>
              </a:extLst>
            </p:cNvPr>
            <p:cNvSpPr txBox="1">
              <a:spLocks noRot="1" noChangeAspect="1" noEditPoints="1" noChangeArrowheads="1" noChangeShapeType="1" noTextEdit="1"/>
            </p:cNvSpPr>
            <p:nvPr/>
          </p:nvSpPr>
          <p:spPr bwMode="auto">
            <a:xfrm>
              <a:off x="796" y="206"/>
              <a:ext cx="564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680"/>
                </a:lnSpc>
              </a:pP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FLEXURAL</a:t>
              </a:r>
              <a:r>
                <a:rPr lang="en-US" sz="1600" b="1" spc="27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STRENGTH</a:t>
              </a:r>
              <a:r>
                <a:rPr lang="en-US" sz="1600" b="1" spc="-5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(N/mm</a:t>
              </a:r>
              <a:r>
                <a:rPr lang="en-US" sz="1600" b="1" baseline="300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600" b="1" spc="-3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at</a:t>
              </a:r>
              <a:r>
                <a:rPr lang="en-US" sz="1600" b="1" spc="-5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28</a:t>
              </a:r>
              <a:r>
                <a:rPr lang="en-US" sz="1600" b="1" spc="-45">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a:effectLst/>
                <a:latin typeface="Times New Roman" panose="02020603050405020304" pitchFamily="18" charset="0"/>
                <a:ea typeface="Times New Roman" panose="02020603050405020304" pitchFamily="18" charset="0"/>
              </a:endParaRPr>
            </a:p>
          </p:txBody>
        </p:sp>
        <p:sp>
          <p:nvSpPr>
            <p:cNvPr id="19" name="Text Box 29">
              <a:extLst>
                <a:ext uri="{FF2B5EF4-FFF2-40B4-BE49-F238E27FC236}">
                  <a16:creationId xmlns:a16="http://schemas.microsoft.com/office/drawing/2014/main" id="{83F037EF-16DE-FA94-D57D-D5DCA3CC3696}"/>
                </a:ext>
              </a:extLst>
            </p:cNvPr>
            <p:cNvSpPr txBox="1">
              <a:spLocks noRot="1" noChangeAspect="1" noEditPoints="1" noChangeArrowheads="1" noChangeShapeType="1" noTextEdit="1"/>
            </p:cNvSpPr>
            <p:nvPr/>
          </p:nvSpPr>
          <p:spPr bwMode="auto">
            <a:xfrm>
              <a:off x="137" y="713"/>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5.2</a:t>
              </a:r>
              <a:endParaRPr lang="en-IN" sz="1100">
                <a:effectLst/>
                <a:latin typeface="Times New Roman" panose="02020603050405020304" pitchFamily="18" charset="0"/>
                <a:ea typeface="Times New Roman" panose="02020603050405020304" pitchFamily="18" charset="0"/>
              </a:endParaRPr>
            </a:p>
          </p:txBody>
        </p:sp>
        <p:sp>
          <p:nvSpPr>
            <p:cNvPr id="20" name="Text Box 28">
              <a:extLst>
                <a:ext uri="{FF2B5EF4-FFF2-40B4-BE49-F238E27FC236}">
                  <a16:creationId xmlns:a16="http://schemas.microsoft.com/office/drawing/2014/main" id="{B28620E3-AD47-81A1-F6CC-62CBE90CB6AC}"/>
                </a:ext>
              </a:extLst>
            </p:cNvPr>
            <p:cNvSpPr txBox="1">
              <a:spLocks noRot="1" noChangeAspect="1" noEditPoints="1" noChangeArrowheads="1" noChangeShapeType="1" noTextEdit="1"/>
            </p:cNvSpPr>
            <p:nvPr/>
          </p:nvSpPr>
          <p:spPr bwMode="auto">
            <a:xfrm>
              <a:off x="4407" y="1005"/>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5.09</a:t>
              </a:r>
              <a:endParaRPr lang="en-IN" sz="1100">
                <a:effectLst/>
                <a:latin typeface="Times New Roman" panose="02020603050405020304" pitchFamily="18" charset="0"/>
                <a:ea typeface="Times New Roman" panose="02020603050405020304" pitchFamily="18" charset="0"/>
              </a:endParaRPr>
            </a:p>
          </p:txBody>
        </p:sp>
        <p:sp>
          <p:nvSpPr>
            <p:cNvPr id="21" name="Text Box 27">
              <a:extLst>
                <a:ext uri="{FF2B5EF4-FFF2-40B4-BE49-F238E27FC236}">
                  <a16:creationId xmlns:a16="http://schemas.microsoft.com/office/drawing/2014/main" id="{EB7F72CD-5A2C-20C2-2C58-D9CE97016F31}"/>
                </a:ext>
              </a:extLst>
            </p:cNvPr>
            <p:cNvSpPr txBox="1">
              <a:spLocks noRot="1" noChangeAspect="1" noEditPoints="1" noChangeArrowheads="1" noChangeShapeType="1" noTextEdit="1"/>
            </p:cNvSpPr>
            <p:nvPr/>
          </p:nvSpPr>
          <p:spPr bwMode="auto">
            <a:xfrm>
              <a:off x="137" y="1152"/>
              <a:ext cx="249"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5.1</a:t>
              </a:r>
              <a:endParaRPr lang="en-IN" sz="1100">
                <a:effectLst/>
                <a:latin typeface="Times New Roman" panose="02020603050405020304" pitchFamily="18" charset="0"/>
                <a:ea typeface="Times New Roman" panose="02020603050405020304" pitchFamily="18" charset="0"/>
              </a:endParaRPr>
            </a:p>
            <a:p>
              <a:pPr>
                <a:spcBef>
                  <a:spcPts val="50"/>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marL="86360"/>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IN" sz="1100">
                <a:effectLst/>
                <a:latin typeface="Times New Roman" panose="02020603050405020304" pitchFamily="18" charset="0"/>
                <a:ea typeface="Times New Roman" panose="02020603050405020304" pitchFamily="18" charset="0"/>
              </a:endParaRPr>
            </a:p>
            <a:p>
              <a:pPr>
                <a:spcBef>
                  <a:spcPts val="55"/>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4.9</a:t>
              </a:r>
              <a:endParaRPr lang="en-IN" sz="1100">
                <a:effectLst/>
                <a:latin typeface="Times New Roman" panose="02020603050405020304" pitchFamily="18" charset="0"/>
                <a:ea typeface="Times New Roman" panose="02020603050405020304" pitchFamily="18" charset="0"/>
              </a:endParaRPr>
            </a:p>
          </p:txBody>
        </p:sp>
        <p:sp>
          <p:nvSpPr>
            <p:cNvPr id="22" name="Text Box 26">
              <a:extLst>
                <a:ext uri="{FF2B5EF4-FFF2-40B4-BE49-F238E27FC236}">
                  <a16:creationId xmlns:a16="http://schemas.microsoft.com/office/drawing/2014/main" id="{554E3A04-3361-EEA5-8903-162E087D338A}"/>
                </a:ext>
              </a:extLst>
            </p:cNvPr>
            <p:cNvSpPr txBox="1">
              <a:spLocks noRot="1" noChangeAspect="1" noEditPoints="1" noChangeArrowheads="1" noChangeShapeType="1" noTextEdit="1"/>
            </p:cNvSpPr>
            <p:nvPr/>
          </p:nvSpPr>
          <p:spPr bwMode="auto">
            <a:xfrm>
              <a:off x="6021" y="2100"/>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4.84</a:t>
              </a:r>
              <a:endParaRPr lang="en-IN" sz="1100">
                <a:effectLst/>
                <a:latin typeface="Times New Roman" panose="02020603050405020304" pitchFamily="18" charset="0"/>
                <a:ea typeface="Times New Roman" panose="02020603050405020304" pitchFamily="18" charset="0"/>
              </a:endParaRPr>
            </a:p>
          </p:txBody>
        </p:sp>
        <p:sp>
          <p:nvSpPr>
            <p:cNvPr id="23" name="Text Box 25">
              <a:extLst>
                <a:ext uri="{FF2B5EF4-FFF2-40B4-BE49-F238E27FC236}">
                  <a16:creationId xmlns:a16="http://schemas.microsoft.com/office/drawing/2014/main" id="{13E8A401-F694-FC3F-77AF-50CEB96F2A8E}"/>
                </a:ext>
              </a:extLst>
            </p:cNvPr>
            <p:cNvSpPr txBox="1">
              <a:spLocks noRot="1" noChangeAspect="1" noEditPoints="1" noChangeArrowheads="1" noChangeShapeType="1" noTextEdit="1"/>
            </p:cNvSpPr>
            <p:nvPr/>
          </p:nvSpPr>
          <p:spPr bwMode="auto">
            <a:xfrm>
              <a:off x="137" y="2465"/>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4.8</a:t>
              </a:r>
              <a:endParaRPr lang="en-IN" sz="1100">
                <a:effectLst/>
                <a:latin typeface="Times New Roman" panose="02020603050405020304" pitchFamily="18" charset="0"/>
                <a:ea typeface="Times New Roman" panose="02020603050405020304" pitchFamily="18" charset="0"/>
              </a:endParaRPr>
            </a:p>
          </p:txBody>
        </p:sp>
        <p:sp>
          <p:nvSpPr>
            <p:cNvPr id="24" name="Text Box 24">
              <a:extLst>
                <a:ext uri="{FF2B5EF4-FFF2-40B4-BE49-F238E27FC236}">
                  <a16:creationId xmlns:a16="http://schemas.microsoft.com/office/drawing/2014/main" id="{35D9A33F-7CDF-94DC-CD13-AB49E022C427}"/>
                </a:ext>
              </a:extLst>
            </p:cNvPr>
            <p:cNvSpPr txBox="1">
              <a:spLocks noRot="1" noChangeAspect="1" noEditPoints="1" noChangeArrowheads="1" noChangeShapeType="1" noTextEdit="1"/>
            </p:cNvSpPr>
            <p:nvPr/>
          </p:nvSpPr>
          <p:spPr bwMode="auto">
            <a:xfrm>
              <a:off x="1179" y="2626"/>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4.72</a:t>
              </a:r>
              <a:endParaRPr lang="en-IN" sz="1100" dirty="0">
                <a:effectLst/>
                <a:latin typeface="Times New Roman" panose="02020603050405020304" pitchFamily="18" charset="0"/>
                <a:ea typeface="Times New Roman" panose="02020603050405020304" pitchFamily="18" charset="0"/>
              </a:endParaRPr>
            </a:p>
          </p:txBody>
        </p:sp>
        <p:sp>
          <p:nvSpPr>
            <p:cNvPr id="25" name="Text Box 23">
              <a:extLst>
                <a:ext uri="{FF2B5EF4-FFF2-40B4-BE49-F238E27FC236}">
                  <a16:creationId xmlns:a16="http://schemas.microsoft.com/office/drawing/2014/main" id="{F32E993A-A35C-4061-438C-A0AEA880BA0E}"/>
                </a:ext>
              </a:extLst>
            </p:cNvPr>
            <p:cNvSpPr txBox="1">
              <a:spLocks noRot="1" noChangeAspect="1" noEditPoints="1" noChangeArrowheads="1" noChangeShapeType="1" noTextEdit="1"/>
            </p:cNvSpPr>
            <p:nvPr/>
          </p:nvSpPr>
          <p:spPr bwMode="auto">
            <a:xfrm>
              <a:off x="2793" y="2626"/>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4.72</a:t>
              </a:r>
              <a:endParaRPr lang="en-IN" sz="1100">
                <a:effectLst/>
                <a:latin typeface="Times New Roman" panose="02020603050405020304" pitchFamily="18" charset="0"/>
                <a:ea typeface="Times New Roman" panose="02020603050405020304" pitchFamily="18" charset="0"/>
              </a:endParaRPr>
            </a:p>
          </p:txBody>
        </p:sp>
        <p:sp>
          <p:nvSpPr>
            <p:cNvPr id="26" name="Text Box 22">
              <a:extLst>
                <a:ext uri="{FF2B5EF4-FFF2-40B4-BE49-F238E27FC236}">
                  <a16:creationId xmlns:a16="http://schemas.microsoft.com/office/drawing/2014/main" id="{3854F48C-407C-31E7-9DAA-F7DA09614E6F}"/>
                </a:ext>
              </a:extLst>
            </p:cNvPr>
            <p:cNvSpPr txBox="1">
              <a:spLocks noRot="1" noChangeAspect="1" noEditPoints="1" noChangeArrowheads="1" noChangeShapeType="1" noTextEdit="1"/>
            </p:cNvSpPr>
            <p:nvPr/>
          </p:nvSpPr>
          <p:spPr bwMode="auto">
            <a:xfrm>
              <a:off x="137" y="2904"/>
              <a:ext cx="24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4.7</a:t>
              </a:r>
              <a:endParaRPr lang="en-IN" sz="1100">
                <a:effectLst/>
                <a:latin typeface="Times New Roman" panose="02020603050405020304" pitchFamily="18" charset="0"/>
                <a:ea typeface="Times New Roman" panose="02020603050405020304" pitchFamily="18" charset="0"/>
              </a:endParaRPr>
            </a:p>
            <a:p>
              <a:pPr>
                <a:spcBef>
                  <a:spcPts val="50"/>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4.6</a:t>
              </a:r>
              <a:endParaRPr lang="en-IN" sz="1100">
                <a:effectLst/>
                <a:latin typeface="Times New Roman" panose="02020603050405020304" pitchFamily="18" charset="0"/>
                <a:ea typeface="Times New Roman" panose="02020603050405020304" pitchFamily="18" charset="0"/>
              </a:endParaRPr>
            </a:p>
            <a:p>
              <a:pPr>
                <a:spcBef>
                  <a:spcPts val="55"/>
                </a:spcBef>
              </a:pPr>
              <a:r>
                <a:rPr lang="en-US" sz="85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p>
              <a:pPr>
                <a:lnSpc>
                  <a:spcPts val="108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4.5</a:t>
              </a:r>
              <a:endParaRPr lang="en-IN" sz="1100">
                <a:effectLst/>
                <a:latin typeface="Times New Roman" panose="02020603050405020304" pitchFamily="18" charset="0"/>
                <a:ea typeface="Times New Roman" panose="02020603050405020304" pitchFamily="18" charset="0"/>
              </a:endParaRPr>
            </a:p>
          </p:txBody>
        </p:sp>
        <p:sp>
          <p:nvSpPr>
            <p:cNvPr id="27" name="Text Box 21">
              <a:extLst>
                <a:ext uri="{FF2B5EF4-FFF2-40B4-BE49-F238E27FC236}">
                  <a16:creationId xmlns:a16="http://schemas.microsoft.com/office/drawing/2014/main" id="{D5A95026-79A4-F235-02E6-DE0F5EB80023}"/>
                </a:ext>
              </a:extLst>
            </p:cNvPr>
            <p:cNvSpPr txBox="1">
              <a:spLocks noRot="1" noChangeAspect="1" noEditPoints="1" noChangeArrowheads="1" noChangeShapeType="1" noTextEdit="1"/>
            </p:cNvSpPr>
            <p:nvPr/>
          </p:nvSpPr>
          <p:spPr bwMode="auto">
            <a:xfrm>
              <a:off x="1223" y="4035"/>
              <a:ext cx="52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RB7</a:t>
              </a:r>
              <a:endParaRPr lang="en-IN" sz="1100" dirty="0">
                <a:effectLst/>
                <a:latin typeface="Times New Roman" panose="02020603050405020304" pitchFamily="18" charset="0"/>
                <a:ea typeface="Times New Roman" panose="02020603050405020304" pitchFamily="18" charset="0"/>
              </a:endParaRPr>
            </a:p>
          </p:txBody>
        </p:sp>
        <p:sp>
          <p:nvSpPr>
            <p:cNvPr id="28" name="Text Box 20">
              <a:extLst>
                <a:ext uri="{FF2B5EF4-FFF2-40B4-BE49-F238E27FC236}">
                  <a16:creationId xmlns:a16="http://schemas.microsoft.com/office/drawing/2014/main" id="{2698D20B-8BB6-AA69-FACE-488975E51DCA}"/>
                </a:ext>
              </a:extLst>
            </p:cNvPr>
            <p:cNvSpPr txBox="1">
              <a:spLocks noRot="1" noChangeAspect="1" noEditPoints="1" noChangeArrowheads="1" noChangeShapeType="1" noTextEdit="1"/>
            </p:cNvSpPr>
            <p:nvPr/>
          </p:nvSpPr>
          <p:spPr bwMode="auto">
            <a:xfrm>
              <a:off x="2859" y="4013"/>
              <a:ext cx="462"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RB8</a:t>
              </a:r>
              <a:endParaRPr lang="en-IN" sz="1100" dirty="0">
                <a:effectLst/>
                <a:latin typeface="Times New Roman" panose="02020603050405020304" pitchFamily="18" charset="0"/>
                <a:ea typeface="Times New Roman" panose="02020603050405020304" pitchFamily="18" charset="0"/>
              </a:endParaRPr>
            </a:p>
          </p:txBody>
        </p:sp>
        <p:sp>
          <p:nvSpPr>
            <p:cNvPr id="29" name="Text Box 19">
              <a:extLst>
                <a:ext uri="{FF2B5EF4-FFF2-40B4-BE49-F238E27FC236}">
                  <a16:creationId xmlns:a16="http://schemas.microsoft.com/office/drawing/2014/main" id="{FECA693E-946C-039C-6DCF-363E4E520975}"/>
                </a:ext>
              </a:extLst>
            </p:cNvPr>
            <p:cNvSpPr txBox="1">
              <a:spLocks noRot="1" noChangeAspect="1" noEditPoints="1" noChangeArrowheads="1" noChangeShapeType="1" noTextEdit="1"/>
            </p:cNvSpPr>
            <p:nvPr/>
          </p:nvSpPr>
          <p:spPr bwMode="auto">
            <a:xfrm>
              <a:off x="4473" y="4013"/>
              <a:ext cx="44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RB9</a:t>
              </a:r>
              <a:endParaRPr lang="en-IN" sz="1100" dirty="0">
                <a:effectLst/>
                <a:latin typeface="Times New Roman" panose="02020603050405020304" pitchFamily="18" charset="0"/>
                <a:ea typeface="Times New Roman" panose="02020603050405020304" pitchFamily="18" charset="0"/>
              </a:endParaRPr>
            </a:p>
          </p:txBody>
        </p:sp>
        <p:sp>
          <p:nvSpPr>
            <p:cNvPr id="30" name="Text Box 18">
              <a:extLst>
                <a:ext uri="{FF2B5EF4-FFF2-40B4-BE49-F238E27FC236}">
                  <a16:creationId xmlns:a16="http://schemas.microsoft.com/office/drawing/2014/main" id="{E6F1BCBC-E138-F255-CDFC-7A5062FA94F0}"/>
                </a:ext>
              </a:extLst>
            </p:cNvPr>
            <p:cNvSpPr txBox="1">
              <a:spLocks noRot="1" noChangeAspect="1" noEditPoints="1" noChangeArrowheads="1" noChangeShapeType="1" noTextEdit="1"/>
            </p:cNvSpPr>
            <p:nvPr/>
          </p:nvSpPr>
          <p:spPr bwMode="auto">
            <a:xfrm>
              <a:off x="5833" y="4013"/>
              <a:ext cx="7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4536A"/>
                  </a:solidFill>
                  <a:effectLst/>
                  <a:latin typeface="Calibri" panose="020F0502020204030204" pitchFamily="34" charset="0"/>
                  <a:ea typeface="Times New Roman" panose="02020603050405020304" pitchFamily="18" charset="0"/>
                  <a:cs typeface="Times New Roman" panose="02020603050405020304" pitchFamily="18" charset="0"/>
                </a:rPr>
                <a:t>AVERAGE</a:t>
              </a:r>
              <a:endParaRPr lang="en-IN" sz="1100">
                <a:effectLst/>
                <a:latin typeface="Times New Roman" panose="02020603050405020304" pitchFamily="18" charset="0"/>
                <a:ea typeface="Times New Roman" panose="02020603050405020304" pitchFamily="18" charset="0"/>
              </a:endParaRPr>
            </a:p>
          </p:txBody>
        </p:sp>
      </p:grpSp>
      <p:sp>
        <p:nvSpPr>
          <p:cNvPr id="33" name="Rectangle 32">
            <a:extLst>
              <a:ext uri="{FF2B5EF4-FFF2-40B4-BE49-F238E27FC236}">
                <a16:creationId xmlns:a16="http://schemas.microsoft.com/office/drawing/2014/main" id="{1D76E163-9896-488F-6E05-3B252E9E14CD}"/>
              </a:ext>
            </a:extLst>
          </p:cNvPr>
          <p:cNvSpPr/>
          <p:nvPr/>
        </p:nvSpPr>
        <p:spPr>
          <a:xfrm>
            <a:off x="6087205" y="1846730"/>
            <a:ext cx="369332" cy="2847940"/>
          </a:xfrm>
          <a:prstGeom prst="rect">
            <a:avLst/>
          </a:prstGeom>
        </p:spPr>
        <p:txBody>
          <a:bodyPr vert="vert270" wrap="square">
            <a:spAutoFit/>
          </a:bodyPr>
          <a:lstStyle/>
          <a:p>
            <a:r>
              <a:rPr lang="en-US" sz="1200" dirty="0"/>
              <a:t>FLEXURAL STRENGTH IN (N/mm^2)</a:t>
            </a:r>
          </a:p>
        </p:txBody>
      </p:sp>
    </p:spTree>
    <p:extLst>
      <p:ext uri="{BB962C8B-B14F-4D97-AF65-F5344CB8AC3E}">
        <p14:creationId xmlns:p14="http://schemas.microsoft.com/office/powerpoint/2010/main" val="584443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F8CF-B263-81FB-B2A1-30573E3D238B}"/>
              </a:ext>
            </a:extLst>
          </p:cNvPr>
          <p:cNvSpPr>
            <a:spLocks noGrp="1"/>
          </p:cNvSpPr>
          <p:nvPr>
            <p:ph type="title"/>
          </p:nvPr>
        </p:nvSpPr>
        <p:spPr>
          <a:xfrm>
            <a:off x="790574" y="76200"/>
            <a:ext cx="11401425" cy="1485900"/>
          </a:xfrm>
        </p:spPr>
        <p:txBody>
          <a:bodyPr/>
          <a:lstStyle/>
          <a:p>
            <a:r>
              <a:rPr lang="en-IN" dirty="0"/>
              <a:t>FLEXURAL STRENGTH OF CB VS RB AT 28 DAYS</a:t>
            </a:r>
          </a:p>
        </p:txBody>
      </p:sp>
      <p:grpSp>
        <p:nvGrpSpPr>
          <p:cNvPr id="4" name="Group 3">
            <a:extLst>
              <a:ext uri="{FF2B5EF4-FFF2-40B4-BE49-F238E27FC236}">
                <a16:creationId xmlns:a16="http://schemas.microsoft.com/office/drawing/2014/main" id="{C191A450-F757-C8AA-A070-8CCC35A5EB71}"/>
              </a:ext>
            </a:extLst>
          </p:cNvPr>
          <p:cNvGrpSpPr>
            <a:grpSpLocks noChangeAspect="1"/>
          </p:cNvGrpSpPr>
          <p:nvPr/>
        </p:nvGrpSpPr>
        <p:grpSpPr bwMode="auto">
          <a:xfrm>
            <a:off x="1645920" y="1521696"/>
            <a:ext cx="9801875" cy="5216729"/>
            <a:chOff x="2283" y="214"/>
            <a:chExt cx="7200" cy="4320"/>
          </a:xfrm>
        </p:grpSpPr>
        <p:sp>
          <p:nvSpPr>
            <p:cNvPr id="5" name="AutoShape 16">
              <a:extLst>
                <a:ext uri="{FF2B5EF4-FFF2-40B4-BE49-F238E27FC236}">
                  <a16:creationId xmlns:a16="http://schemas.microsoft.com/office/drawing/2014/main" id="{5C7B16E2-1898-5DAD-960A-50CDED6A1355}"/>
                </a:ext>
              </a:extLst>
            </p:cNvPr>
            <p:cNvSpPr>
              <a:spLocks noChangeAspect="1" noEditPoints="1" noChangeArrowheads="1" noChangeShapeType="1" noTextEdit="1"/>
            </p:cNvSpPr>
            <p:nvPr/>
          </p:nvSpPr>
          <p:spPr bwMode="auto">
            <a:xfrm>
              <a:off x="2808" y="3179"/>
              <a:ext cx="4335" cy="447"/>
            </a:xfrm>
            <a:custGeom>
              <a:avLst/>
              <a:gdLst>
                <a:gd name="T0" fmla="+- 0 2808 2808"/>
                <a:gd name="T1" fmla="*/ T0 w 4335"/>
                <a:gd name="T2" fmla="+- 0 3626 3180"/>
                <a:gd name="T3" fmla="*/ 3626 h 447"/>
                <a:gd name="T4" fmla="+- 0 3914 2808"/>
                <a:gd name="T5" fmla="*/ T4 w 4335"/>
                <a:gd name="T6" fmla="+- 0 3626 3180"/>
                <a:gd name="T7" fmla="*/ 3626 h 447"/>
                <a:gd name="T8" fmla="+- 0 4927 2808"/>
                <a:gd name="T9" fmla="*/ T8 w 4335"/>
                <a:gd name="T10" fmla="+- 0 3626 3180"/>
                <a:gd name="T11" fmla="*/ 3626 h 447"/>
                <a:gd name="T12" fmla="+- 0 7142 2808"/>
                <a:gd name="T13" fmla="*/ T12 w 4335"/>
                <a:gd name="T14" fmla="+- 0 3626 3180"/>
                <a:gd name="T15" fmla="*/ 3626 h 447"/>
                <a:gd name="T16" fmla="+- 0 2808 2808"/>
                <a:gd name="T17" fmla="*/ T16 w 4335"/>
                <a:gd name="T18" fmla="+- 0 3180 3180"/>
                <a:gd name="T19" fmla="*/ 3180 h 447"/>
                <a:gd name="T20" fmla="+- 0 7142 2808"/>
                <a:gd name="T21" fmla="*/ T20 w 4335"/>
                <a:gd name="T22" fmla="+- 0 3180 3180"/>
                <a:gd name="T23" fmla="*/ 3180 h 447"/>
              </a:gdLst>
              <a:ahLst/>
              <a:cxnLst>
                <a:cxn ang="0">
                  <a:pos x="T1" y="T3"/>
                </a:cxn>
                <a:cxn ang="0">
                  <a:pos x="T5" y="T7"/>
                </a:cxn>
                <a:cxn ang="0">
                  <a:pos x="T9" y="T11"/>
                </a:cxn>
                <a:cxn ang="0">
                  <a:pos x="T13" y="T15"/>
                </a:cxn>
                <a:cxn ang="0">
                  <a:pos x="T17" y="T19"/>
                </a:cxn>
                <a:cxn ang="0">
                  <a:pos x="T21" y="T23"/>
                </a:cxn>
              </a:cxnLst>
              <a:rect l="0" t="0" r="r" b="b"/>
              <a:pathLst>
                <a:path w="4335" h="447">
                  <a:moveTo>
                    <a:pt x="0" y="446"/>
                  </a:moveTo>
                  <a:lnTo>
                    <a:pt x="1106" y="446"/>
                  </a:lnTo>
                  <a:moveTo>
                    <a:pt x="2119" y="446"/>
                  </a:moveTo>
                  <a:lnTo>
                    <a:pt x="4334" y="446"/>
                  </a:lnTo>
                  <a:moveTo>
                    <a:pt x="0" y="0"/>
                  </a:moveTo>
                  <a:lnTo>
                    <a:pt x="4334" y="0"/>
                  </a:lnTo>
                </a:path>
              </a:pathLst>
            </a:custGeom>
            <a:noFill/>
            <a:ln w="9144">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7" name="Rectangle 6">
              <a:extLst>
                <a:ext uri="{FF2B5EF4-FFF2-40B4-BE49-F238E27FC236}">
                  <a16:creationId xmlns:a16="http://schemas.microsoft.com/office/drawing/2014/main" id="{CBE5ECFC-689B-7F89-D5F7-8A1A91BE54E6}"/>
                </a:ext>
              </a:extLst>
            </p:cNvPr>
            <p:cNvSpPr>
              <a:spLocks noChangeAspect="1" noEditPoints="1" noChangeArrowheads="1" noChangeShapeType="1" noTextEdit="1"/>
            </p:cNvSpPr>
            <p:nvPr/>
          </p:nvSpPr>
          <p:spPr bwMode="auto">
            <a:xfrm>
              <a:off x="3914" y="3225"/>
              <a:ext cx="1013" cy="8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GB" dirty="0"/>
            </a:p>
          </p:txBody>
        </p:sp>
        <p:sp>
          <p:nvSpPr>
            <p:cNvPr id="8" name="AutoShape 14">
              <a:extLst>
                <a:ext uri="{FF2B5EF4-FFF2-40B4-BE49-F238E27FC236}">
                  <a16:creationId xmlns:a16="http://schemas.microsoft.com/office/drawing/2014/main" id="{B8E06A96-F26B-C482-53E3-65BABC903275}"/>
                </a:ext>
              </a:extLst>
            </p:cNvPr>
            <p:cNvSpPr>
              <a:spLocks noChangeAspect="1" noEditPoints="1" noChangeArrowheads="1" noChangeShapeType="1" noTextEdit="1"/>
            </p:cNvSpPr>
            <p:nvPr/>
          </p:nvSpPr>
          <p:spPr bwMode="auto">
            <a:xfrm>
              <a:off x="2808" y="1842"/>
              <a:ext cx="6454" cy="1784"/>
            </a:xfrm>
            <a:custGeom>
              <a:avLst/>
              <a:gdLst>
                <a:gd name="T0" fmla="+- 0 8155 2808"/>
                <a:gd name="T1" fmla="*/ T0 w 6454"/>
                <a:gd name="T2" fmla="+- 0 3626 1843"/>
                <a:gd name="T3" fmla="*/ 3626 h 1784"/>
                <a:gd name="T4" fmla="+- 0 9262 2808"/>
                <a:gd name="T5" fmla="*/ T4 w 6454"/>
                <a:gd name="T6" fmla="+- 0 3626 1843"/>
                <a:gd name="T7" fmla="*/ 3626 h 1784"/>
                <a:gd name="T8" fmla="+- 0 8155 2808"/>
                <a:gd name="T9" fmla="*/ T8 w 6454"/>
                <a:gd name="T10" fmla="+- 0 3180 1843"/>
                <a:gd name="T11" fmla="*/ 3180 h 1784"/>
                <a:gd name="T12" fmla="+- 0 9262 2808"/>
                <a:gd name="T13" fmla="*/ T12 w 6454"/>
                <a:gd name="T14" fmla="+- 0 3180 1843"/>
                <a:gd name="T15" fmla="*/ 3180 h 1784"/>
                <a:gd name="T16" fmla="+- 0 2808 2808"/>
                <a:gd name="T17" fmla="*/ T16 w 6454"/>
                <a:gd name="T18" fmla="+- 0 2733 1843"/>
                <a:gd name="T19" fmla="*/ 2733 h 1784"/>
                <a:gd name="T20" fmla="+- 0 7142 2808"/>
                <a:gd name="T21" fmla="*/ T20 w 6454"/>
                <a:gd name="T22" fmla="+- 0 2733 1843"/>
                <a:gd name="T23" fmla="*/ 2733 h 1784"/>
                <a:gd name="T24" fmla="+- 0 8155 2808"/>
                <a:gd name="T25" fmla="*/ T24 w 6454"/>
                <a:gd name="T26" fmla="+- 0 2733 1843"/>
                <a:gd name="T27" fmla="*/ 2733 h 1784"/>
                <a:gd name="T28" fmla="+- 0 9262 2808"/>
                <a:gd name="T29" fmla="*/ T28 w 6454"/>
                <a:gd name="T30" fmla="+- 0 2733 1843"/>
                <a:gd name="T31" fmla="*/ 2733 h 1784"/>
                <a:gd name="T32" fmla="+- 0 2808 2808"/>
                <a:gd name="T33" fmla="*/ T32 w 6454"/>
                <a:gd name="T34" fmla="+- 0 2289 1843"/>
                <a:gd name="T35" fmla="*/ 2289 h 1784"/>
                <a:gd name="T36" fmla="+- 0 7142 2808"/>
                <a:gd name="T37" fmla="*/ T36 w 6454"/>
                <a:gd name="T38" fmla="+- 0 2289 1843"/>
                <a:gd name="T39" fmla="*/ 2289 h 1784"/>
                <a:gd name="T40" fmla="+- 0 8155 2808"/>
                <a:gd name="T41" fmla="*/ T40 w 6454"/>
                <a:gd name="T42" fmla="+- 0 2289 1843"/>
                <a:gd name="T43" fmla="*/ 2289 h 1784"/>
                <a:gd name="T44" fmla="+- 0 9262 2808"/>
                <a:gd name="T45" fmla="*/ T44 w 6454"/>
                <a:gd name="T46" fmla="+- 0 2289 1843"/>
                <a:gd name="T47" fmla="*/ 2289 h 1784"/>
                <a:gd name="T48" fmla="+- 0 2808 2808"/>
                <a:gd name="T49" fmla="*/ T48 w 6454"/>
                <a:gd name="T50" fmla="+- 0 1843 1843"/>
                <a:gd name="T51" fmla="*/ 1843 h 1784"/>
                <a:gd name="T52" fmla="+- 0 7142 2808"/>
                <a:gd name="T53" fmla="*/ T52 w 6454"/>
                <a:gd name="T54" fmla="+- 0 1843 1843"/>
                <a:gd name="T55" fmla="*/ 1843 h 1784"/>
                <a:gd name="T56" fmla="+- 0 8155 2808"/>
                <a:gd name="T57" fmla="*/ T56 w 6454"/>
                <a:gd name="T58" fmla="+- 0 1843 1843"/>
                <a:gd name="T59" fmla="*/ 1843 h 1784"/>
                <a:gd name="T60" fmla="+- 0 9262 2808"/>
                <a:gd name="T61" fmla="*/ T60 w 6454"/>
                <a:gd name="T62" fmla="+- 0 1843 1843"/>
                <a:gd name="T63" fmla="*/ 1843 h 178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6454" h="1784">
                  <a:moveTo>
                    <a:pt x="5347" y="1783"/>
                  </a:moveTo>
                  <a:lnTo>
                    <a:pt x="6454" y="1783"/>
                  </a:lnTo>
                  <a:moveTo>
                    <a:pt x="5347" y="1337"/>
                  </a:moveTo>
                  <a:lnTo>
                    <a:pt x="6454" y="1337"/>
                  </a:lnTo>
                  <a:moveTo>
                    <a:pt x="0" y="890"/>
                  </a:moveTo>
                  <a:lnTo>
                    <a:pt x="4334" y="890"/>
                  </a:lnTo>
                  <a:moveTo>
                    <a:pt x="5347" y="890"/>
                  </a:moveTo>
                  <a:lnTo>
                    <a:pt x="6454" y="890"/>
                  </a:lnTo>
                  <a:moveTo>
                    <a:pt x="0" y="446"/>
                  </a:moveTo>
                  <a:lnTo>
                    <a:pt x="4334" y="446"/>
                  </a:lnTo>
                  <a:moveTo>
                    <a:pt x="5347" y="446"/>
                  </a:moveTo>
                  <a:lnTo>
                    <a:pt x="6454" y="446"/>
                  </a:lnTo>
                  <a:moveTo>
                    <a:pt x="0" y="0"/>
                  </a:moveTo>
                  <a:lnTo>
                    <a:pt x="4334" y="0"/>
                  </a:lnTo>
                  <a:moveTo>
                    <a:pt x="5347" y="0"/>
                  </a:moveTo>
                  <a:lnTo>
                    <a:pt x="6454" y="0"/>
                  </a:lnTo>
                </a:path>
              </a:pathLst>
            </a:custGeom>
            <a:noFill/>
            <a:ln w="9144">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9" name="Rectangle 8">
              <a:extLst>
                <a:ext uri="{FF2B5EF4-FFF2-40B4-BE49-F238E27FC236}">
                  <a16:creationId xmlns:a16="http://schemas.microsoft.com/office/drawing/2014/main" id="{9F0FDED7-F430-03D5-3BD4-028FECAB9B74}"/>
                </a:ext>
              </a:extLst>
            </p:cNvPr>
            <p:cNvSpPr>
              <a:spLocks noChangeAspect="1" noEditPoints="1" noChangeArrowheads="1" noChangeShapeType="1" noTextEdit="1"/>
            </p:cNvSpPr>
            <p:nvPr/>
          </p:nvSpPr>
          <p:spPr bwMode="auto">
            <a:xfrm>
              <a:off x="7142" y="1665"/>
              <a:ext cx="1013" cy="24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GB"/>
            </a:p>
          </p:txBody>
        </p:sp>
        <p:sp>
          <p:nvSpPr>
            <p:cNvPr id="10" name="AutoShape 12">
              <a:extLst>
                <a:ext uri="{FF2B5EF4-FFF2-40B4-BE49-F238E27FC236}">
                  <a16:creationId xmlns:a16="http://schemas.microsoft.com/office/drawing/2014/main" id="{53CEB47A-873C-2586-4CE2-B9B4E52D5912}"/>
                </a:ext>
              </a:extLst>
            </p:cNvPr>
            <p:cNvSpPr>
              <a:spLocks noChangeAspect="1" noEditPoints="1" noChangeArrowheads="1" noChangeShapeType="1" noTextEdit="1"/>
            </p:cNvSpPr>
            <p:nvPr/>
          </p:nvSpPr>
          <p:spPr bwMode="auto">
            <a:xfrm>
              <a:off x="2808" y="1396"/>
              <a:ext cx="6454" cy="2676"/>
            </a:xfrm>
            <a:custGeom>
              <a:avLst/>
              <a:gdLst>
                <a:gd name="T0" fmla="+- 0 2808 2808"/>
                <a:gd name="T1" fmla="*/ T0 w 6454"/>
                <a:gd name="T2" fmla="+- 0 4073 1397"/>
                <a:gd name="T3" fmla="*/ 4073 h 2676"/>
                <a:gd name="T4" fmla="+- 0 9262 2808"/>
                <a:gd name="T5" fmla="*/ T4 w 6454"/>
                <a:gd name="T6" fmla="+- 0 4073 1397"/>
                <a:gd name="T7" fmla="*/ 4073 h 2676"/>
                <a:gd name="T8" fmla="+- 0 2808 2808"/>
                <a:gd name="T9" fmla="*/ T8 w 6454"/>
                <a:gd name="T10" fmla="+- 0 1397 1397"/>
                <a:gd name="T11" fmla="*/ 1397 h 2676"/>
                <a:gd name="T12" fmla="+- 0 9262 2808"/>
                <a:gd name="T13" fmla="*/ T12 w 6454"/>
                <a:gd name="T14" fmla="+- 0 1397 1397"/>
                <a:gd name="T15" fmla="*/ 1397 h 2676"/>
              </a:gdLst>
              <a:ahLst/>
              <a:cxnLst>
                <a:cxn ang="0">
                  <a:pos x="T1" y="T3"/>
                </a:cxn>
                <a:cxn ang="0">
                  <a:pos x="T5" y="T7"/>
                </a:cxn>
                <a:cxn ang="0">
                  <a:pos x="T9" y="T11"/>
                </a:cxn>
                <a:cxn ang="0">
                  <a:pos x="T13" y="T15"/>
                </a:cxn>
              </a:cxnLst>
              <a:rect l="0" t="0" r="r" b="b"/>
              <a:pathLst>
                <a:path w="6454" h="2676">
                  <a:moveTo>
                    <a:pt x="0" y="2676"/>
                  </a:moveTo>
                  <a:lnTo>
                    <a:pt x="6454" y="2676"/>
                  </a:lnTo>
                  <a:moveTo>
                    <a:pt x="0" y="0"/>
                  </a:moveTo>
                  <a:lnTo>
                    <a:pt x="6454" y="0"/>
                  </a:lnTo>
                </a:path>
              </a:pathLst>
            </a:custGeom>
            <a:noFill/>
            <a:ln w="9144">
              <a:solidFill>
                <a:srgbClr val="D9D9D9"/>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1" name="Rectangle 10">
              <a:extLst>
                <a:ext uri="{FF2B5EF4-FFF2-40B4-BE49-F238E27FC236}">
                  <a16:creationId xmlns:a16="http://schemas.microsoft.com/office/drawing/2014/main" id="{89FEEC87-525F-34AE-2B1E-1B38ABCA15F4}"/>
                </a:ext>
              </a:extLst>
            </p:cNvPr>
            <p:cNvSpPr>
              <a:spLocks noChangeAspect="1" noEditPoints="1" noChangeArrowheads="1" noChangeShapeType="1" noTextEdit="1"/>
            </p:cNvSpPr>
            <p:nvPr/>
          </p:nvSpPr>
          <p:spPr bwMode="auto">
            <a:xfrm>
              <a:off x="2283" y="214"/>
              <a:ext cx="7200" cy="4320"/>
            </a:xfrm>
            <a:prstGeom prst="rect">
              <a:avLst/>
            </a:prstGeom>
            <a:noFill/>
            <a:ln w="9525">
              <a:solidFill>
                <a:srgbClr val="D9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GB"/>
            </a:p>
          </p:txBody>
        </p:sp>
        <p:sp>
          <p:nvSpPr>
            <p:cNvPr id="12" name="Text Box 10">
              <a:extLst>
                <a:ext uri="{FF2B5EF4-FFF2-40B4-BE49-F238E27FC236}">
                  <a16:creationId xmlns:a16="http://schemas.microsoft.com/office/drawing/2014/main" id="{A208A66C-2A61-0982-7B99-4C228D214518}"/>
                </a:ext>
              </a:extLst>
            </p:cNvPr>
            <p:cNvSpPr txBox="1">
              <a:spLocks noChangeAspect="1" noEditPoints="1" noChangeArrowheads="1" noChangeShapeType="1" noTextEdit="1"/>
            </p:cNvSpPr>
            <p:nvPr/>
          </p:nvSpPr>
          <p:spPr bwMode="auto">
            <a:xfrm>
              <a:off x="4723" y="427"/>
              <a:ext cx="273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800"/>
                </a:lnSpc>
              </a:pPr>
              <a:r>
                <a:rPr lang="en-US" sz="18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COMPARISION</a:t>
              </a:r>
              <a:r>
                <a:rPr lang="en-US" sz="1800" spc="-8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GRAPH</a:t>
              </a:r>
              <a:r>
                <a:rPr lang="en-US" sz="1800" spc="-8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FOR</a:t>
              </a:r>
              <a:r>
                <a:rPr lang="en-US" sz="1800" spc="-95"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28</a:t>
              </a:r>
              <a:r>
                <a:rPr lang="en-US" sz="1800" spc="-85"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DAYS</a:t>
              </a:r>
              <a:endParaRPr lang="en-IN" sz="1100" dirty="0">
                <a:effectLst/>
                <a:latin typeface="Times New Roman" panose="02020603050405020304" pitchFamily="18" charset="0"/>
                <a:ea typeface="Times New Roman" panose="02020603050405020304" pitchFamily="18" charset="0"/>
              </a:endParaRPr>
            </a:p>
          </p:txBody>
        </p:sp>
        <p:sp>
          <p:nvSpPr>
            <p:cNvPr id="13" name="Text Box 9">
              <a:extLst>
                <a:ext uri="{FF2B5EF4-FFF2-40B4-BE49-F238E27FC236}">
                  <a16:creationId xmlns:a16="http://schemas.microsoft.com/office/drawing/2014/main" id="{9D9AD3AD-C699-4B64-9428-2BB6C4D62404}"/>
                </a:ext>
              </a:extLst>
            </p:cNvPr>
            <p:cNvSpPr txBox="1">
              <a:spLocks noChangeAspect="1" noEditPoints="1" noChangeArrowheads="1" noChangeShapeType="1" noTextEdit="1"/>
            </p:cNvSpPr>
            <p:nvPr/>
          </p:nvSpPr>
          <p:spPr bwMode="auto">
            <a:xfrm>
              <a:off x="2413" y="1312"/>
              <a:ext cx="2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4.9</a:t>
              </a:r>
              <a:endParaRPr lang="en-IN" sz="1100">
                <a:effectLst/>
                <a:latin typeface="Times New Roman" panose="02020603050405020304" pitchFamily="18" charset="0"/>
                <a:ea typeface="Times New Roman" panose="02020603050405020304" pitchFamily="18" charset="0"/>
              </a:endParaRPr>
            </a:p>
          </p:txBody>
        </p:sp>
        <p:sp>
          <p:nvSpPr>
            <p:cNvPr id="14" name="Text Box 8">
              <a:extLst>
                <a:ext uri="{FF2B5EF4-FFF2-40B4-BE49-F238E27FC236}">
                  <a16:creationId xmlns:a16="http://schemas.microsoft.com/office/drawing/2014/main" id="{B5B30EEF-7405-E60F-885F-FD33EA9E312C}"/>
                </a:ext>
              </a:extLst>
            </p:cNvPr>
            <p:cNvSpPr txBox="1">
              <a:spLocks noChangeAspect="1" noEditPoints="1" noChangeArrowheads="1" noChangeShapeType="1" noTextEdit="1"/>
            </p:cNvSpPr>
            <p:nvPr/>
          </p:nvSpPr>
          <p:spPr bwMode="auto">
            <a:xfrm>
              <a:off x="7490" y="1390"/>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4.84</a:t>
              </a:r>
              <a:endParaRPr lang="en-IN" sz="1100">
                <a:effectLst/>
                <a:latin typeface="Times New Roman" panose="02020603050405020304" pitchFamily="18" charset="0"/>
                <a:ea typeface="Times New Roman" panose="02020603050405020304" pitchFamily="18" charset="0"/>
              </a:endParaRPr>
            </a:p>
          </p:txBody>
        </p:sp>
        <p:sp>
          <p:nvSpPr>
            <p:cNvPr id="15" name="Text Box 7">
              <a:extLst>
                <a:ext uri="{FF2B5EF4-FFF2-40B4-BE49-F238E27FC236}">
                  <a16:creationId xmlns:a16="http://schemas.microsoft.com/office/drawing/2014/main" id="{9FA2808D-C850-E948-B382-F4913592BF63}"/>
                </a:ext>
              </a:extLst>
            </p:cNvPr>
            <p:cNvSpPr txBox="1">
              <a:spLocks noChangeAspect="1" noEditPoints="1" noChangeArrowheads="1" noChangeShapeType="1" noTextEdit="1"/>
            </p:cNvSpPr>
            <p:nvPr/>
          </p:nvSpPr>
          <p:spPr bwMode="auto">
            <a:xfrm>
              <a:off x="2413" y="1758"/>
              <a:ext cx="2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4.8</a:t>
              </a:r>
              <a:endParaRPr lang="en-IN" sz="1100" dirty="0">
                <a:effectLst/>
                <a:latin typeface="Times New Roman" panose="02020603050405020304" pitchFamily="18" charset="0"/>
                <a:ea typeface="Times New Roman" panose="02020603050405020304" pitchFamily="18" charset="0"/>
              </a:endParaRPr>
            </a:p>
            <a:p>
              <a:pPr>
                <a:spcBef>
                  <a:spcPts val="30"/>
                </a:spcBef>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30"/>
                </a:spcBef>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4.7</a:t>
              </a:r>
              <a:endParaRPr lang="en-IN" sz="1100" dirty="0">
                <a:effectLst/>
                <a:latin typeface="Times New Roman" panose="02020603050405020304" pitchFamily="18" charset="0"/>
                <a:ea typeface="Times New Roman" panose="02020603050405020304" pitchFamily="18" charset="0"/>
              </a:endParaRPr>
            </a:p>
            <a:p>
              <a:pPr>
                <a:spcBef>
                  <a:spcPts val="35"/>
                </a:spcBef>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p>
            <a:p>
              <a:pPr>
                <a:spcBef>
                  <a:spcPts val="35"/>
                </a:spcBef>
              </a:pPr>
              <a:endParaRPr lang="en-US" sz="9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35"/>
                </a:spcBef>
              </a:pPr>
              <a:endParaRPr lang="en-IN" sz="1100" dirty="0">
                <a:effectLst/>
                <a:latin typeface="Times New Roman" panose="02020603050405020304" pitchFamily="18" charset="0"/>
                <a:ea typeface="Times New Roman" panose="02020603050405020304" pitchFamily="18" charset="0"/>
              </a:endParaRPr>
            </a:p>
            <a:p>
              <a:pPr>
                <a:lnSpc>
                  <a:spcPts val="1080"/>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4.6</a:t>
              </a:r>
              <a:endParaRPr lang="en-IN" sz="1100" dirty="0">
                <a:effectLst/>
                <a:latin typeface="Times New Roman" panose="02020603050405020304" pitchFamily="18" charset="0"/>
                <a:ea typeface="Times New Roman" panose="02020603050405020304" pitchFamily="18" charset="0"/>
              </a:endParaRPr>
            </a:p>
          </p:txBody>
        </p:sp>
        <p:sp>
          <p:nvSpPr>
            <p:cNvPr id="16" name="Text Box 6">
              <a:extLst>
                <a:ext uri="{FF2B5EF4-FFF2-40B4-BE49-F238E27FC236}">
                  <a16:creationId xmlns:a16="http://schemas.microsoft.com/office/drawing/2014/main" id="{2195A37A-877A-F16B-7C30-A7764FA64247}"/>
                </a:ext>
              </a:extLst>
            </p:cNvPr>
            <p:cNvSpPr txBox="1">
              <a:spLocks noChangeAspect="1" noEditPoints="1" noChangeArrowheads="1" noChangeShapeType="1" noTextEdit="1"/>
            </p:cNvSpPr>
            <p:nvPr/>
          </p:nvSpPr>
          <p:spPr bwMode="auto">
            <a:xfrm>
              <a:off x="4261" y="2951"/>
              <a:ext cx="3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4.49</a:t>
              </a:r>
              <a:endParaRPr lang="en-IN" sz="1100">
                <a:effectLst/>
                <a:latin typeface="Times New Roman" panose="02020603050405020304" pitchFamily="18" charset="0"/>
                <a:ea typeface="Times New Roman" panose="02020603050405020304" pitchFamily="18" charset="0"/>
              </a:endParaRPr>
            </a:p>
          </p:txBody>
        </p:sp>
        <p:sp>
          <p:nvSpPr>
            <p:cNvPr id="17" name="Text Box 5">
              <a:extLst>
                <a:ext uri="{FF2B5EF4-FFF2-40B4-BE49-F238E27FC236}">
                  <a16:creationId xmlns:a16="http://schemas.microsoft.com/office/drawing/2014/main" id="{1358261B-1476-EFED-A7F2-A4CBBE9F9F2B}"/>
                </a:ext>
              </a:extLst>
            </p:cNvPr>
            <p:cNvSpPr txBox="1">
              <a:spLocks noChangeAspect="1" noEditPoints="1" noChangeArrowheads="1" noChangeShapeType="1" noTextEdit="1"/>
            </p:cNvSpPr>
            <p:nvPr/>
          </p:nvSpPr>
          <p:spPr bwMode="auto">
            <a:xfrm>
              <a:off x="2413" y="3096"/>
              <a:ext cx="302"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15"/>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4.5</a:t>
              </a:r>
              <a:endParaRPr lang="en-IN" sz="1100" dirty="0">
                <a:effectLst/>
                <a:latin typeface="Times New Roman" panose="02020603050405020304" pitchFamily="18" charset="0"/>
                <a:ea typeface="Times New Roman" panose="02020603050405020304" pitchFamily="18" charset="0"/>
              </a:endParaRPr>
            </a:p>
            <a:p>
              <a:pPr>
                <a:spcBef>
                  <a:spcPts val="30"/>
                </a:spcBef>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30"/>
                </a:spcBef>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4.4</a:t>
              </a:r>
              <a:endParaRPr lang="en-IN" sz="1100" dirty="0">
                <a:effectLst/>
                <a:latin typeface="Times New Roman" panose="02020603050405020304" pitchFamily="18" charset="0"/>
                <a:ea typeface="Times New Roman" panose="02020603050405020304" pitchFamily="18" charset="0"/>
              </a:endParaRPr>
            </a:p>
            <a:p>
              <a:pPr>
                <a:spcBef>
                  <a:spcPts val="30"/>
                </a:spcBef>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p>
            <a:p>
              <a:pPr>
                <a:spcBef>
                  <a:spcPts val="30"/>
                </a:spcBef>
              </a:pPr>
              <a:endParaRPr lang="en-US" sz="9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30"/>
                </a:spcBef>
              </a:pPr>
              <a:endParaRPr lang="en-IN" sz="1100" dirty="0">
                <a:effectLst/>
                <a:latin typeface="Times New Roman" panose="02020603050405020304" pitchFamily="18" charset="0"/>
                <a:ea typeface="Times New Roman" panose="02020603050405020304" pitchFamily="18" charset="0"/>
              </a:endParaRPr>
            </a:p>
            <a:p>
              <a:pPr>
                <a:lnSpc>
                  <a:spcPts val="1080"/>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4.3</a:t>
              </a:r>
              <a:endParaRPr lang="en-IN" sz="1100" dirty="0">
                <a:effectLst/>
                <a:latin typeface="Times New Roman" panose="02020603050405020304" pitchFamily="18" charset="0"/>
                <a:ea typeface="Times New Roman" panose="02020603050405020304" pitchFamily="18" charset="0"/>
              </a:endParaRPr>
            </a:p>
          </p:txBody>
        </p:sp>
        <p:sp>
          <p:nvSpPr>
            <p:cNvPr id="18" name="Text Box 4">
              <a:extLst>
                <a:ext uri="{FF2B5EF4-FFF2-40B4-BE49-F238E27FC236}">
                  <a16:creationId xmlns:a16="http://schemas.microsoft.com/office/drawing/2014/main" id="{05956DFD-15E3-2C1C-AB4E-A28C9BC3F75A}"/>
                </a:ext>
              </a:extLst>
            </p:cNvPr>
            <p:cNvSpPr txBox="1">
              <a:spLocks noChangeAspect="1" noEditPoints="1" noChangeArrowheads="1" noChangeShapeType="1" noTextEdit="1"/>
            </p:cNvSpPr>
            <p:nvPr/>
          </p:nvSpPr>
          <p:spPr bwMode="auto">
            <a:xfrm>
              <a:off x="3980" y="4210"/>
              <a:ext cx="169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CONVENTIONAL</a:t>
              </a:r>
              <a:r>
                <a:rPr lang="en-US" sz="900" spc="-35"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BEAM</a:t>
              </a:r>
              <a:endParaRPr lang="en-IN" sz="1100" dirty="0">
                <a:effectLst/>
                <a:latin typeface="Times New Roman" panose="02020603050405020304" pitchFamily="18" charset="0"/>
                <a:ea typeface="Times New Roman" panose="02020603050405020304" pitchFamily="18" charset="0"/>
              </a:endParaRPr>
            </a:p>
          </p:txBody>
        </p:sp>
        <p:sp>
          <p:nvSpPr>
            <p:cNvPr id="19" name="Text Box 3">
              <a:extLst>
                <a:ext uri="{FF2B5EF4-FFF2-40B4-BE49-F238E27FC236}">
                  <a16:creationId xmlns:a16="http://schemas.microsoft.com/office/drawing/2014/main" id="{F7F6D989-7857-56A2-AAEB-597F2D29A694}"/>
                </a:ext>
              </a:extLst>
            </p:cNvPr>
            <p:cNvSpPr txBox="1">
              <a:spLocks noChangeAspect="1" noEditPoints="1" noChangeArrowheads="1" noChangeShapeType="1" noTextEdit="1"/>
            </p:cNvSpPr>
            <p:nvPr/>
          </p:nvSpPr>
          <p:spPr bwMode="auto">
            <a:xfrm>
              <a:off x="7340" y="4234"/>
              <a:ext cx="142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00"/>
                </a:lnSpc>
              </a:pP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RUBBERIZED</a:t>
              </a:r>
              <a:r>
                <a:rPr lang="en-US" sz="900" spc="-2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a:solidFill>
                    <a:srgbClr val="585858"/>
                  </a:solidFill>
                  <a:effectLst/>
                  <a:latin typeface="Calibri" panose="020F0502020204030204" pitchFamily="34" charset="0"/>
                  <a:ea typeface="Times New Roman" panose="02020603050405020304" pitchFamily="18" charset="0"/>
                  <a:cs typeface="Times New Roman" panose="02020603050405020304" pitchFamily="18" charset="0"/>
                </a:rPr>
                <a:t>BEAM</a:t>
              </a:r>
              <a:endParaRPr lang="en-IN" sz="1100" dirty="0">
                <a:effectLst/>
                <a:latin typeface="Times New Roman" panose="02020603050405020304" pitchFamily="18" charset="0"/>
                <a:ea typeface="Times New Roman" panose="02020603050405020304" pitchFamily="18" charset="0"/>
              </a:endParaRPr>
            </a:p>
          </p:txBody>
        </p:sp>
      </p:grpSp>
      <p:sp>
        <p:nvSpPr>
          <p:cNvPr id="21" name="TextBox 20">
            <a:extLst>
              <a:ext uri="{FF2B5EF4-FFF2-40B4-BE49-F238E27FC236}">
                <a16:creationId xmlns:a16="http://schemas.microsoft.com/office/drawing/2014/main" id="{113F8828-DF53-27E3-D7CC-D11790596D21}"/>
              </a:ext>
            </a:extLst>
          </p:cNvPr>
          <p:cNvSpPr txBox="1"/>
          <p:nvPr/>
        </p:nvSpPr>
        <p:spPr>
          <a:xfrm>
            <a:off x="872197" y="1715135"/>
            <a:ext cx="461665" cy="3549754"/>
          </a:xfrm>
          <a:prstGeom prst="rect">
            <a:avLst/>
          </a:prstGeom>
          <a:noFill/>
        </p:spPr>
        <p:txBody>
          <a:bodyPr vert="vert270" wrap="none" rtlCol="0">
            <a:spAutoFit/>
          </a:bodyPr>
          <a:lstStyle/>
          <a:p>
            <a:r>
              <a:rPr lang="en-US" dirty="0"/>
              <a:t>FLEXURAL STRENGTH IN (N/mm^2)</a:t>
            </a:r>
          </a:p>
        </p:txBody>
      </p:sp>
    </p:spTree>
    <p:extLst>
      <p:ext uri="{BB962C8B-B14F-4D97-AF65-F5344CB8AC3E}">
        <p14:creationId xmlns:p14="http://schemas.microsoft.com/office/powerpoint/2010/main" val="3652678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999F-10DB-1EA3-507B-ACF9DD9E5320}"/>
              </a:ext>
            </a:extLst>
          </p:cNvPr>
          <p:cNvSpPr>
            <a:spLocks noGrp="1"/>
          </p:cNvSpPr>
          <p:nvPr>
            <p:ph type="title"/>
          </p:nvPr>
        </p:nvSpPr>
        <p:spPr>
          <a:xfrm>
            <a:off x="847725" y="135255"/>
            <a:ext cx="9601200" cy="495300"/>
          </a:xfrm>
        </p:spPr>
        <p:txBody>
          <a:bodyPr>
            <a:noAutofit/>
          </a:bodyPr>
          <a:lstStyle/>
          <a:p>
            <a:r>
              <a:rPr lang="en-IN" b="1" dirty="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EF182E0-7096-0C5D-5636-6AC5DF6C2758}"/>
              </a:ext>
            </a:extLst>
          </p:cNvPr>
          <p:cNvSpPr>
            <a:spLocks noGrp="1"/>
          </p:cNvSpPr>
          <p:nvPr>
            <p:ph idx="1"/>
          </p:nvPr>
        </p:nvSpPr>
        <p:spPr>
          <a:xfrm>
            <a:off x="1045844" y="1123949"/>
            <a:ext cx="10220325" cy="4562475"/>
          </a:xfrm>
        </p:spPr>
        <p:txBody>
          <a:bodyPr>
            <a:noAutofit/>
          </a:bodyPr>
          <a:lstStyle/>
          <a:p>
            <a:pPr algn="just">
              <a:lnSpc>
                <a:spcPct val="150000"/>
              </a:lnSpc>
              <a:spcAft>
                <a:spcPts val="200"/>
              </a:spcAft>
            </a:pPr>
            <a:r>
              <a:rPr lang="en-IN" sz="1800" dirty="0">
                <a:solidFill>
                  <a:schemeClr val="tx1"/>
                </a:solidFill>
                <a:effectLst/>
                <a:ea typeface="Calibri" panose="020F0502020204030204" pitchFamily="34" charset="0"/>
                <a:cs typeface="Mangal" panose="02040503050203030202" pitchFamily="18" charset="0"/>
              </a:rPr>
              <a:t>Based on the presented experimental program, the following conclusions can be offered.</a:t>
            </a:r>
          </a:p>
          <a:p>
            <a:pPr marL="342900" lvl="0" indent="-342900" algn="just">
              <a:lnSpc>
                <a:spcPct val="150000"/>
              </a:lnSpc>
              <a:buFont typeface="+mj-lt"/>
              <a:buAutoNum type="arabicPeriod"/>
            </a:pPr>
            <a:r>
              <a:rPr lang="en-IN" sz="1800" dirty="0">
                <a:solidFill>
                  <a:schemeClr val="tx1"/>
                </a:solidFill>
                <a:effectLst/>
                <a:ea typeface="Calibri" panose="020F0502020204030204" pitchFamily="34" charset="0"/>
                <a:cs typeface="Mangal" panose="02040503050203030202" pitchFamily="18" charset="0"/>
              </a:rPr>
              <a:t>The installation of PVC pipes in reinforced concrete beams increases the strength and rigidity of the beams depending on sizes and locations of these pipes.</a:t>
            </a:r>
          </a:p>
          <a:p>
            <a:pPr marL="342900" lvl="0" indent="-342900" algn="just">
              <a:lnSpc>
                <a:spcPct val="150000"/>
              </a:lnSpc>
              <a:buFont typeface="+mj-lt"/>
              <a:buAutoNum type="arabicPeriod"/>
            </a:pPr>
            <a:r>
              <a:rPr lang="en-IN" sz="1800" dirty="0">
                <a:solidFill>
                  <a:schemeClr val="tx1"/>
                </a:solidFill>
                <a:effectLst/>
                <a:ea typeface="Calibri" panose="020F0502020204030204" pitchFamily="34" charset="0"/>
                <a:cs typeface="Mangal" panose="02040503050203030202" pitchFamily="18" charset="0"/>
              </a:rPr>
              <a:t>There is no need to take any precautions regarding the beam with central pipe if the diameter of the pipe is about or less than one third of the beams width.  The most preferable location to install pipe in reinforced concrete moderate deep beams is at the </a:t>
            </a:r>
            <a:r>
              <a:rPr lang="en-IN" sz="1800" dirty="0" err="1">
                <a:solidFill>
                  <a:schemeClr val="tx1"/>
                </a:solidFill>
                <a:effectLst/>
                <a:ea typeface="Calibri" panose="020F0502020204030204" pitchFamily="34" charset="0"/>
                <a:cs typeface="Mangal" panose="02040503050203030202" pitchFamily="18" charset="0"/>
              </a:rPr>
              <a:t>center</a:t>
            </a:r>
            <a:r>
              <a:rPr lang="en-IN" sz="1800" dirty="0">
                <a:solidFill>
                  <a:schemeClr val="tx1"/>
                </a:solidFill>
                <a:effectLst/>
                <a:ea typeface="Calibri" panose="020F0502020204030204" pitchFamily="34" charset="0"/>
                <a:cs typeface="Mangal" panose="02040503050203030202" pitchFamily="18" charset="0"/>
              </a:rPr>
              <a:t> of the beams away from the tension reinforcement in order to avoid bond failure.</a:t>
            </a:r>
          </a:p>
          <a:p>
            <a:pPr marL="342900" lvl="0" indent="-342900" algn="just">
              <a:lnSpc>
                <a:spcPct val="150000"/>
              </a:lnSpc>
              <a:buFont typeface="+mj-lt"/>
              <a:buAutoNum type="arabicPeriod"/>
            </a:pPr>
            <a:r>
              <a:rPr lang="en-IN" sz="1800" dirty="0">
                <a:solidFill>
                  <a:schemeClr val="tx1"/>
                </a:solidFill>
                <a:effectLst/>
                <a:ea typeface="Calibri" panose="020F0502020204030204" pitchFamily="34" charset="0"/>
                <a:cs typeface="Mangal" panose="02040503050203030202" pitchFamily="18" charset="0"/>
              </a:rPr>
              <a:t>Experimental investigation revealed that rubberized beam can withstand approximately the same stress as that of conventional beam and their strength increased gradually with the curing period. </a:t>
            </a:r>
          </a:p>
          <a:p>
            <a:pPr marL="342900" lvl="0" indent="-342900" algn="just">
              <a:lnSpc>
                <a:spcPct val="150000"/>
              </a:lnSpc>
              <a:spcAft>
                <a:spcPts val="200"/>
              </a:spcAft>
              <a:buFont typeface="+mj-lt"/>
              <a:buAutoNum type="arabicPeriod"/>
            </a:pPr>
            <a:r>
              <a:rPr lang="en-IN" sz="1800" dirty="0">
                <a:solidFill>
                  <a:schemeClr val="tx1"/>
                </a:solidFill>
                <a:effectLst/>
                <a:ea typeface="Calibri" panose="020F0502020204030204" pitchFamily="34" charset="0"/>
                <a:cs typeface="Mangal" panose="02040503050203030202" pitchFamily="18" charset="0"/>
              </a:rPr>
              <a:t>Therefore, beams embedded with PVC pipe filled with crumbled rubber powder can replace conventional beam due to its economy, strength and the PVC pipe can serve the purpose of conduit pipes for electrical wire installation.</a:t>
            </a:r>
          </a:p>
          <a:p>
            <a:pPr marL="0" indent="0">
              <a:buNone/>
            </a:pPr>
            <a:endParaRPr lang="en-IN" sz="1800" dirty="0">
              <a:solidFill>
                <a:schemeClr val="tx1"/>
              </a:solidFill>
            </a:endParaRPr>
          </a:p>
        </p:txBody>
      </p:sp>
    </p:spTree>
    <p:extLst>
      <p:ext uri="{BB962C8B-B14F-4D97-AF65-F5344CB8AC3E}">
        <p14:creationId xmlns:p14="http://schemas.microsoft.com/office/powerpoint/2010/main" val="2443098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60A3-3280-45BB-84D4-C3EA75C80BB4}"/>
              </a:ext>
            </a:extLst>
          </p:cNvPr>
          <p:cNvSpPr>
            <a:spLocks noGrp="1"/>
          </p:cNvSpPr>
          <p:nvPr>
            <p:ph type="title"/>
          </p:nvPr>
        </p:nvSpPr>
        <p:spPr>
          <a:xfrm>
            <a:off x="981075" y="209550"/>
            <a:ext cx="9601200" cy="447675"/>
          </a:xfrm>
        </p:spPr>
        <p:txBody>
          <a:bodyPr>
            <a:noAutofit/>
          </a:bodyPr>
          <a:lstStyle/>
          <a:p>
            <a:r>
              <a:rPr lang="en-IN" b="1" dirty="0"/>
              <a:t>REFERENCES</a:t>
            </a:r>
          </a:p>
        </p:txBody>
      </p:sp>
      <p:sp>
        <p:nvSpPr>
          <p:cNvPr id="3" name="Content Placeholder 2">
            <a:extLst>
              <a:ext uri="{FF2B5EF4-FFF2-40B4-BE49-F238E27FC236}">
                <a16:creationId xmlns:a16="http://schemas.microsoft.com/office/drawing/2014/main" id="{6A854956-1444-9DE8-4CD6-8101BD839051}"/>
              </a:ext>
            </a:extLst>
          </p:cNvPr>
          <p:cNvSpPr>
            <a:spLocks noGrp="1"/>
          </p:cNvSpPr>
          <p:nvPr>
            <p:ph idx="1"/>
          </p:nvPr>
        </p:nvSpPr>
        <p:spPr>
          <a:xfrm>
            <a:off x="1047750" y="971550"/>
            <a:ext cx="10591800" cy="5562600"/>
          </a:xfrm>
        </p:spPr>
        <p:txBody>
          <a:bodyPr>
            <a:noAutofit/>
          </a:bodyPr>
          <a:lstStyle/>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[1] M. </a:t>
            </a:r>
            <a:r>
              <a:rPr lang="en-IN" sz="1200" dirty="0" err="1">
                <a:solidFill>
                  <a:schemeClr val="tx1"/>
                </a:solidFill>
                <a:effectLst/>
                <a:ea typeface="Calibri" panose="020F0502020204030204" pitchFamily="34" charset="0"/>
                <a:cs typeface="Times New Roman" panose="02020603050405020304" pitchFamily="18" charset="0"/>
              </a:rPr>
              <a:t>Elchalakani</a:t>
            </a:r>
            <a:r>
              <a:rPr lang="en-IN" sz="1200" dirty="0">
                <a:solidFill>
                  <a:schemeClr val="tx1"/>
                </a:solidFill>
                <a:effectLst/>
                <a:ea typeface="Calibri" panose="020F0502020204030204" pitchFamily="34" charset="0"/>
                <a:cs typeface="Times New Roman" panose="02020603050405020304" pitchFamily="18" charset="0"/>
              </a:rPr>
              <a:t>, T. Aly, E. Abu-</a:t>
            </a:r>
            <a:r>
              <a:rPr lang="en-IN" sz="1200" dirty="0" err="1">
                <a:solidFill>
                  <a:schemeClr val="tx1"/>
                </a:solidFill>
                <a:effectLst/>
                <a:ea typeface="Calibri" panose="020F0502020204030204" pitchFamily="34" charset="0"/>
                <a:cs typeface="Times New Roman" panose="02020603050405020304" pitchFamily="18" charset="0"/>
              </a:rPr>
              <a:t>Aisheh</a:t>
            </a:r>
            <a:r>
              <a:rPr lang="en-IN" sz="1200" dirty="0">
                <a:solidFill>
                  <a:schemeClr val="tx1"/>
                </a:solidFill>
                <a:effectLst/>
                <a:ea typeface="Calibri" panose="020F0502020204030204" pitchFamily="34" charset="0"/>
                <a:cs typeface="Times New Roman" panose="02020603050405020304" pitchFamily="18" charset="0"/>
              </a:rPr>
              <a:t>, Mechanical properties of rubberised concrete for road side barriers, Aust. J. Civ. Eng. 14 (2016) 1–12, https://doi.org/10.1080/ 14488353.2015.1092631.</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[2] M. </a:t>
            </a:r>
            <a:r>
              <a:rPr lang="en-IN" sz="1200" dirty="0" err="1">
                <a:solidFill>
                  <a:schemeClr val="tx1"/>
                </a:solidFill>
                <a:effectLst/>
                <a:ea typeface="Calibri" panose="020F0502020204030204" pitchFamily="34" charset="0"/>
                <a:cs typeface="Times New Roman" panose="02020603050405020304" pitchFamily="18" charset="0"/>
              </a:rPr>
              <a:t>Elchalakani</a:t>
            </a:r>
            <a:r>
              <a:rPr lang="en-IN" sz="1200" dirty="0">
                <a:solidFill>
                  <a:schemeClr val="tx1"/>
                </a:solidFill>
                <a:effectLst/>
                <a:ea typeface="Calibri" panose="020F0502020204030204" pitchFamily="34" charset="0"/>
                <a:cs typeface="Times New Roman" panose="02020603050405020304" pitchFamily="18" charset="0"/>
              </a:rPr>
              <a:t>, High strength rubberised concrete contains silica fumes for the construction of sustainable roadside barriers, Int. J. Struct. 1 (2015) 10–28.</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[3] A.P.C. Duarte, N. Silvestre, J. de Brito, E. Júlio, J.D. Silvestre, On the sustainability of rubberized concrete filled square steel tubular columns, J. Clean. Prod. 170 (2018) 510–521, </a:t>
            </a:r>
            <a:r>
              <a:rPr lang="en-IN" sz="1200" u="sng" dirty="0">
                <a:solidFill>
                  <a:schemeClr val="tx1"/>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https://doi.org/10.1016/j.jclepro.2017.09.131</a:t>
            </a:r>
            <a:r>
              <a:rPr lang="en-IN" sz="1200" dirty="0">
                <a:solidFill>
                  <a:schemeClr val="tx1"/>
                </a:solidFill>
                <a:effectLst/>
                <a:ea typeface="Calibri" panose="020F0502020204030204" pitchFamily="34" charset="0"/>
                <a:cs typeface="Times New Roman" panose="02020603050405020304" pitchFamily="18" charset="0"/>
              </a:rPr>
              <a:t>.</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[4] A.P.C. Duarte, B.A. Silva, N. Silvestre, J. de Brito, E. Júlio, J.M. Castro, Tests and design of short steel tubes filled with rubberised concrete, Eng. Struct. 112 (2016) 274–286, </a:t>
            </a:r>
            <a:r>
              <a:rPr lang="en-IN" sz="1200" u="sng" dirty="0">
                <a:solidFill>
                  <a:schemeClr val="tx1"/>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https://doi.org/10.1016/j.engstruct.2016.01.018</a:t>
            </a:r>
            <a:r>
              <a:rPr lang="en-IN" sz="1200" dirty="0">
                <a:solidFill>
                  <a:schemeClr val="tx1"/>
                </a:solidFill>
                <a:effectLst/>
                <a:ea typeface="Calibri" panose="020F0502020204030204" pitchFamily="34" charset="0"/>
                <a:cs typeface="Times New Roman" panose="02020603050405020304" pitchFamily="18" charset="0"/>
              </a:rPr>
              <a:t>.</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[5] A. </a:t>
            </a:r>
            <a:r>
              <a:rPr lang="en-IN" sz="1200" dirty="0" err="1">
                <a:solidFill>
                  <a:schemeClr val="tx1"/>
                </a:solidFill>
                <a:effectLst/>
                <a:ea typeface="Calibri" panose="020F0502020204030204" pitchFamily="34" charset="0"/>
                <a:cs typeface="Times New Roman" panose="02020603050405020304" pitchFamily="18" charset="0"/>
              </a:rPr>
              <a:t>Gholampour</a:t>
            </a:r>
            <a:r>
              <a:rPr lang="en-IN" sz="1200" dirty="0">
                <a:solidFill>
                  <a:schemeClr val="tx1"/>
                </a:solidFill>
                <a:effectLst/>
                <a:ea typeface="Calibri" panose="020F0502020204030204" pitchFamily="34" charset="0"/>
                <a:cs typeface="Times New Roman" panose="02020603050405020304" pitchFamily="18" charset="0"/>
              </a:rPr>
              <a:t>, T. </a:t>
            </a:r>
            <a:r>
              <a:rPr lang="en-IN" sz="1200" dirty="0" err="1">
                <a:solidFill>
                  <a:schemeClr val="tx1"/>
                </a:solidFill>
                <a:effectLst/>
                <a:ea typeface="Calibri" panose="020F0502020204030204" pitchFamily="34" charset="0"/>
                <a:cs typeface="Times New Roman" panose="02020603050405020304" pitchFamily="18" charset="0"/>
              </a:rPr>
              <a:t>Ozbakkaloglu</a:t>
            </a:r>
            <a:r>
              <a:rPr lang="en-IN" sz="1200" dirty="0">
                <a:solidFill>
                  <a:schemeClr val="tx1"/>
                </a:solidFill>
                <a:effectLst/>
                <a:ea typeface="Calibri" panose="020F0502020204030204" pitchFamily="34" charset="0"/>
                <a:cs typeface="Times New Roman" panose="02020603050405020304" pitchFamily="18" charset="0"/>
              </a:rPr>
              <a:t>, R. </a:t>
            </a:r>
            <a:r>
              <a:rPr lang="en-IN" sz="1200" dirty="0" err="1">
                <a:solidFill>
                  <a:schemeClr val="tx1"/>
                </a:solidFill>
                <a:effectLst/>
                <a:ea typeface="Calibri" panose="020F0502020204030204" pitchFamily="34" charset="0"/>
                <a:cs typeface="Times New Roman" panose="02020603050405020304" pitchFamily="18" charset="0"/>
              </a:rPr>
              <a:t>Hassanli</a:t>
            </a:r>
            <a:r>
              <a:rPr lang="en-IN" sz="1200" dirty="0">
                <a:solidFill>
                  <a:schemeClr val="tx1"/>
                </a:solidFill>
                <a:effectLst/>
                <a:ea typeface="Calibri" panose="020F0502020204030204" pitchFamily="34" charset="0"/>
                <a:cs typeface="Times New Roman" panose="02020603050405020304" pitchFamily="18" charset="0"/>
              </a:rPr>
              <a:t>, Rubberised concrete under confinement, </a:t>
            </a:r>
            <a:r>
              <a:rPr lang="en-IN" sz="1200" dirty="0" err="1">
                <a:solidFill>
                  <a:schemeClr val="tx1"/>
                </a:solidFill>
                <a:effectLst/>
                <a:ea typeface="Calibri" panose="020F0502020204030204" pitchFamily="34" charset="0"/>
                <a:cs typeface="Times New Roman" panose="02020603050405020304" pitchFamily="18" charset="0"/>
              </a:rPr>
              <a:t>Concr</a:t>
            </a:r>
            <a:r>
              <a:rPr lang="en-IN" sz="1200" dirty="0">
                <a:solidFill>
                  <a:schemeClr val="tx1"/>
                </a:solidFill>
                <a:effectLst/>
                <a:ea typeface="Calibri" panose="020F0502020204030204" pitchFamily="34" charset="0"/>
                <a:cs typeface="Times New Roman" panose="02020603050405020304" pitchFamily="18" charset="0"/>
              </a:rPr>
              <a:t>. Aust. 40 (2017) 49–53.</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[6] A.C. Ho, A. </a:t>
            </a:r>
            <a:r>
              <a:rPr lang="en-IN" sz="1200" dirty="0" err="1">
                <a:solidFill>
                  <a:schemeClr val="tx1"/>
                </a:solidFill>
                <a:effectLst/>
                <a:ea typeface="Calibri" panose="020F0502020204030204" pitchFamily="34" charset="0"/>
                <a:cs typeface="Times New Roman" panose="02020603050405020304" pitchFamily="18" charset="0"/>
              </a:rPr>
              <a:t>Turatsinze</a:t>
            </a:r>
            <a:r>
              <a:rPr lang="en-IN" sz="1200" dirty="0">
                <a:solidFill>
                  <a:schemeClr val="tx1"/>
                </a:solidFill>
                <a:effectLst/>
                <a:ea typeface="Calibri" panose="020F0502020204030204" pitchFamily="34" charset="0"/>
                <a:cs typeface="Times New Roman" panose="02020603050405020304" pitchFamily="18" charset="0"/>
              </a:rPr>
              <a:t>, R. Hameed, D.C. Vu, Effects of rubber aggregates from grinded used tyres on the concrete resistance to cracking, J. Clean. Prod. 23 (2012) 209–215, </a:t>
            </a:r>
            <a:r>
              <a:rPr lang="en-IN" sz="1200" u="sng" dirty="0">
                <a:solidFill>
                  <a:schemeClr val="tx1"/>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https://doi.org/10.1016/j.jclepro.2011.09.016</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[7] R.H. </a:t>
            </a:r>
            <a:r>
              <a:rPr lang="en-IN" sz="1200" dirty="0" err="1">
                <a:solidFill>
                  <a:schemeClr val="tx1"/>
                </a:solidFill>
                <a:effectLst/>
                <a:ea typeface="Calibri" panose="020F0502020204030204" pitchFamily="34" charset="0"/>
                <a:cs typeface="Times New Roman" panose="02020603050405020304" pitchFamily="18" charset="0"/>
              </a:rPr>
              <a:t>Grzebieta</a:t>
            </a:r>
            <a:r>
              <a:rPr lang="en-IN" sz="1200" dirty="0">
                <a:solidFill>
                  <a:schemeClr val="tx1"/>
                </a:solidFill>
                <a:effectLst/>
                <a:ea typeface="Calibri" panose="020F0502020204030204" pitchFamily="34" charset="0"/>
                <a:cs typeface="Times New Roman" panose="02020603050405020304" pitchFamily="18" charset="0"/>
              </a:rPr>
              <a:t>, C. </a:t>
            </a:r>
            <a:r>
              <a:rPr lang="en-IN" sz="1200" dirty="0" err="1">
                <a:solidFill>
                  <a:schemeClr val="tx1"/>
                </a:solidFill>
                <a:effectLst/>
                <a:ea typeface="Calibri" panose="020F0502020204030204" pitchFamily="34" charset="0"/>
                <a:cs typeface="Times New Roman" panose="02020603050405020304" pitchFamily="18" charset="0"/>
              </a:rPr>
              <a:t>Tingvall</a:t>
            </a:r>
            <a:r>
              <a:rPr lang="en-IN" sz="1200" dirty="0">
                <a:solidFill>
                  <a:schemeClr val="tx1"/>
                </a:solidFill>
                <a:effectLst/>
                <a:ea typeface="Calibri" panose="020F0502020204030204" pitchFamily="34" charset="0"/>
                <a:cs typeface="Times New Roman" panose="02020603050405020304" pitchFamily="18" charset="0"/>
              </a:rPr>
              <a:t>, Roadside crash barrier testing, Soc. </a:t>
            </a:r>
            <a:r>
              <a:rPr lang="en-IN" sz="1200" dirty="0" err="1">
                <a:solidFill>
                  <a:schemeClr val="tx1"/>
                </a:solidFill>
                <a:effectLst/>
                <a:ea typeface="Calibri" panose="020F0502020204030204" pitchFamily="34" charset="0"/>
                <a:cs typeface="Times New Roman" panose="02020603050405020304" pitchFamily="18" charset="0"/>
              </a:rPr>
              <a:t>Automot</a:t>
            </a:r>
            <a:r>
              <a:rPr lang="en-IN" sz="1200" dirty="0">
                <a:solidFill>
                  <a:schemeClr val="tx1"/>
                </a:solidFill>
                <a:effectLst/>
                <a:ea typeface="Calibri" panose="020F0502020204030204" pitchFamily="34" charset="0"/>
                <a:cs typeface="Times New Roman" panose="02020603050405020304" pitchFamily="18" charset="0"/>
              </a:rPr>
              <a:t>. Eng. Aust. (2002).</a:t>
            </a:r>
            <a:endParaRPr lang="en-IN" sz="1200" dirty="0">
              <a:solidFill>
                <a:schemeClr val="tx1"/>
              </a:solidFill>
              <a:effectLst/>
              <a:ea typeface="Calibri" panose="020F0502020204030204" pitchFamily="34" charset="0"/>
              <a:cs typeface="Mangal" panose="02040503050203030202" pitchFamily="18" charset="0"/>
            </a:endParaRPr>
          </a:p>
          <a:p>
            <a:pPr marL="0" indent="0" algn="just">
              <a:lnSpc>
                <a:spcPct val="200000"/>
              </a:lnSpc>
              <a:spcAft>
                <a:spcPts val="200"/>
              </a:spcAft>
              <a:buNone/>
            </a:pPr>
            <a:r>
              <a:rPr lang="en-IN" sz="1200" dirty="0">
                <a:solidFill>
                  <a:schemeClr val="tx1"/>
                </a:solidFill>
                <a:effectLst/>
                <a:ea typeface="Calibri" panose="020F0502020204030204" pitchFamily="34" charset="0"/>
                <a:cs typeface="Times New Roman" panose="02020603050405020304" pitchFamily="18" charset="0"/>
              </a:rPr>
              <a:t>[8] F.A. Berg, R. Zou Motorcycle Impacts Into Roadside Barriers – Real-World Accident Studies, Crash Tests and Simulations Carried Out in Germany and Australia, n.d. pp. 1–13.</a:t>
            </a:r>
            <a:endParaRPr lang="en-IN" sz="1200" dirty="0">
              <a:solidFill>
                <a:schemeClr val="tx1"/>
              </a:solidFill>
              <a:effectLst/>
              <a:ea typeface="Calibri" panose="020F0502020204030204" pitchFamily="34" charset="0"/>
              <a:cs typeface="Mangal" panose="02040503050203030202" pitchFamily="18" charset="0"/>
            </a:endParaRPr>
          </a:p>
          <a:p>
            <a:pPr marL="0" indent="0">
              <a:buNone/>
            </a:pPr>
            <a:endParaRPr lang="en-IN" sz="1200" dirty="0">
              <a:solidFill>
                <a:schemeClr val="tx1"/>
              </a:solidFill>
            </a:endParaRPr>
          </a:p>
        </p:txBody>
      </p:sp>
    </p:spTree>
    <p:extLst>
      <p:ext uri="{BB962C8B-B14F-4D97-AF65-F5344CB8AC3E}">
        <p14:creationId xmlns:p14="http://schemas.microsoft.com/office/powerpoint/2010/main" val="4145862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16A3E-4429-E848-BC01-8041C9F6CE1E}"/>
              </a:ext>
            </a:extLst>
          </p:cNvPr>
          <p:cNvSpPr>
            <a:spLocks noGrp="1"/>
          </p:cNvSpPr>
          <p:nvPr>
            <p:ph idx="1"/>
          </p:nvPr>
        </p:nvSpPr>
        <p:spPr>
          <a:xfrm>
            <a:off x="1000125" y="523875"/>
            <a:ext cx="10639425" cy="6210300"/>
          </a:xfrm>
        </p:spPr>
        <p:txBody>
          <a:bodyPr>
            <a:normAutofit fontScale="77500" lnSpcReduction="20000"/>
          </a:bodyPr>
          <a:lstStyle/>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[9] A.O. </a:t>
            </a:r>
            <a:r>
              <a:rPr lang="en-IN" sz="1800" dirty="0" err="1">
                <a:solidFill>
                  <a:schemeClr val="tx1"/>
                </a:solidFill>
                <a:effectLst/>
                <a:ea typeface="Calibri" panose="020F0502020204030204" pitchFamily="34" charset="0"/>
                <a:cs typeface="Times New Roman" panose="02020603050405020304" pitchFamily="18" charset="0"/>
              </a:rPr>
              <a:t>Atahan</a:t>
            </a:r>
            <a:r>
              <a:rPr lang="en-IN" sz="1800" dirty="0">
                <a:solidFill>
                  <a:schemeClr val="tx1"/>
                </a:solidFill>
                <a:effectLst/>
                <a:ea typeface="Calibri" panose="020F0502020204030204" pitchFamily="34" charset="0"/>
                <a:cs typeface="Times New Roman" panose="02020603050405020304" pitchFamily="18" charset="0"/>
              </a:rPr>
              <a:t>, U.K. </a:t>
            </a:r>
            <a:r>
              <a:rPr lang="en-IN" sz="1800" dirty="0" err="1">
                <a:solidFill>
                  <a:schemeClr val="tx1"/>
                </a:solidFill>
                <a:effectLst/>
                <a:ea typeface="Calibri" panose="020F0502020204030204" pitchFamily="34" charset="0"/>
                <a:cs typeface="Times New Roman" panose="02020603050405020304" pitchFamily="18" charset="0"/>
              </a:rPr>
              <a:t>Sevim</a:t>
            </a:r>
            <a:r>
              <a:rPr lang="en-IN" sz="1800" dirty="0">
                <a:solidFill>
                  <a:schemeClr val="tx1"/>
                </a:solidFill>
                <a:effectLst/>
                <a:ea typeface="Calibri" panose="020F0502020204030204" pitchFamily="34" charset="0"/>
                <a:cs typeface="Times New Roman" panose="02020603050405020304" pitchFamily="18" charset="0"/>
              </a:rPr>
              <a:t>, Testing and comparison of concrete barriers containing shredded waste tire chips, Mater. Lett. 62 (2008) 3754–3757, https://doi.org/10. 1016/j.matlet.2008.04.068. </a:t>
            </a:r>
            <a:endParaRPr lang="en-IN" sz="1800" dirty="0">
              <a:solidFill>
                <a:schemeClr val="tx1"/>
              </a:solidFill>
              <a:effectLst/>
              <a:ea typeface="Calibri" panose="020F0502020204030204" pitchFamily="34" charset="0"/>
              <a:cs typeface="Mangal" panose="02040503050203030202" pitchFamily="18" charset="0"/>
            </a:endParaRPr>
          </a:p>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[10] M. </a:t>
            </a:r>
            <a:r>
              <a:rPr lang="en-IN" sz="1800" dirty="0" err="1">
                <a:solidFill>
                  <a:schemeClr val="tx1"/>
                </a:solidFill>
                <a:effectLst/>
                <a:ea typeface="Calibri" panose="020F0502020204030204" pitchFamily="34" charset="0"/>
                <a:cs typeface="Times New Roman" panose="02020603050405020304" pitchFamily="18" charset="0"/>
              </a:rPr>
              <a:t>Elchalakani</a:t>
            </a:r>
            <a:r>
              <a:rPr lang="en-IN" sz="1800" dirty="0">
                <a:solidFill>
                  <a:schemeClr val="tx1"/>
                </a:solidFill>
                <a:effectLst/>
                <a:ea typeface="Calibri" panose="020F0502020204030204" pitchFamily="34" charset="0"/>
                <a:cs typeface="Times New Roman" panose="02020603050405020304" pitchFamily="18" charset="0"/>
              </a:rPr>
              <a:t>, M.F. </a:t>
            </a:r>
            <a:r>
              <a:rPr lang="en-IN" sz="1800" dirty="0" err="1">
                <a:solidFill>
                  <a:schemeClr val="tx1"/>
                </a:solidFill>
                <a:effectLst/>
                <a:ea typeface="Calibri" panose="020F0502020204030204" pitchFamily="34" charset="0"/>
                <a:cs typeface="Times New Roman" panose="02020603050405020304" pitchFamily="18" charset="0"/>
              </a:rPr>
              <a:t>Hassanein</a:t>
            </a:r>
            <a:r>
              <a:rPr lang="en-IN" sz="1800" dirty="0">
                <a:solidFill>
                  <a:schemeClr val="tx1"/>
                </a:solidFill>
                <a:effectLst/>
                <a:ea typeface="Calibri" panose="020F0502020204030204" pitchFamily="34" charset="0"/>
                <a:cs typeface="Times New Roman" panose="02020603050405020304" pitchFamily="18" charset="0"/>
              </a:rPr>
              <a:t>, A. </a:t>
            </a:r>
            <a:r>
              <a:rPr lang="en-IN" sz="1800" dirty="0" err="1">
                <a:solidFill>
                  <a:schemeClr val="tx1"/>
                </a:solidFill>
                <a:effectLst/>
                <a:ea typeface="Calibri" panose="020F0502020204030204" pitchFamily="34" charset="0"/>
                <a:cs typeface="Times New Roman" panose="02020603050405020304" pitchFamily="18" charset="0"/>
              </a:rPr>
              <a:t>Karrech</a:t>
            </a:r>
            <a:r>
              <a:rPr lang="en-IN" sz="1800" dirty="0">
                <a:solidFill>
                  <a:schemeClr val="tx1"/>
                </a:solidFill>
                <a:effectLst/>
                <a:ea typeface="Calibri" panose="020F0502020204030204" pitchFamily="34" charset="0"/>
                <a:cs typeface="Times New Roman" panose="02020603050405020304" pitchFamily="18" charset="0"/>
              </a:rPr>
              <a:t>, B. Yang, Experimental investigation of rubberised concrete- filled double skin square tubular columns under axial compression, Eng. Struct. 171 (2018) 730–746, </a:t>
            </a:r>
            <a:r>
              <a:rPr lang="en-IN" sz="1800" u="sng" dirty="0">
                <a:solidFill>
                  <a:schemeClr val="tx1"/>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https://doi.org/10.1016/j.engstruct. 2018.05.123</a:t>
            </a:r>
            <a:r>
              <a:rPr lang="en-IN" sz="1800" dirty="0">
                <a:solidFill>
                  <a:schemeClr val="tx1"/>
                </a:solidFill>
                <a:effectLst/>
                <a:ea typeface="Calibri" panose="020F0502020204030204" pitchFamily="34" charset="0"/>
                <a:cs typeface="Times New Roman" panose="02020603050405020304" pitchFamily="18" charset="0"/>
              </a:rPr>
              <a:t>.</a:t>
            </a:r>
            <a:endParaRPr lang="en-IN" sz="1800" dirty="0">
              <a:solidFill>
                <a:schemeClr val="tx1"/>
              </a:solidFill>
              <a:effectLst/>
              <a:ea typeface="Calibri" panose="020F0502020204030204" pitchFamily="34" charset="0"/>
              <a:cs typeface="Mangal" panose="02040503050203030202" pitchFamily="18" charset="0"/>
            </a:endParaRPr>
          </a:p>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[11] X.L. Zhao, R. </a:t>
            </a:r>
            <a:r>
              <a:rPr lang="en-IN" sz="1800" dirty="0" err="1">
                <a:solidFill>
                  <a:schemeClr val="tx1"/>
                </a:solidFill>
                <a:effectLst/>
                <a:ea typeface="Calibri" panose="020F0502020204030204" pitchFamily="34" charset="0"/>
                <a:cs typeface="Times New Roman" panose="02020603050405020304" pitchFamily="18" charset="0"/>
              </a:rPr>
              <a:t>Grzebieta</a:t>
            </a:r>
            <a:r>
              <a:rPr lang="en-IN" sz="1800" dirty="0">
                <a:solidFill>
                  <a:schemeClr val="tx1"/>
                </a:solidFill>
                <a:effectLst/>
                <a:ea typeface="Calibri" panose="020F0502020204030204" pitchFamily="34" charset="0"/>
                <a:cs typeface="Times New Roman" panose="02020603050405020304" pitchFamily="18" charset="0"/>
              </a:rPr>
              <a:t>, Strength and ductility of concrete filled double skin (SHS inner and SHS outer) tubes, Thin-Walled Struct. 40 (2002) 199–213, https://doi. org/10.1016/S0263-8231(01)00060-X</a:t>
            </a:r>
            <a:endParaRPr lang="en-IN" sz="1800" dirty="0">
              <a:solidFill>
                <a:schemeClr val="tx1"/>
              </a:solidFill>
              <a:effectLst/>
              <a:ea typeface="Calibri" panose="020F0502020204030204" pitchFamily="34" charset="0"/>
              <a:cs typeface="Mangal" panose="02040503050203030202" pitchFamily="18" charset="0"/>
            </a:endParaRPr>
          </a:p>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[12] S. </a:t>
            </a:r>
            <a:r>
              <a:rPr lang="en-IN" sz="1800" dirty="0" err="1">
                <a:solidFill>
                  <a:schemeClr val="tx1"/>
                </a:solidFill>
                <a:effectLst/>
                <a:ea typeface="Calibri" panose="020F0502020204030204" pitchFamily="34" charset="0"/>
                <a:cs typeface="Times New Roman" panose="02020603050405020304" pitchFamily="18" charset="0"/>
              </a:rPr>
              <a:t>Morino</a:t>
            </a:r>
            <a:r>
              <a:rPr lang="en-IN" sz="1800" dirty="0">
                <a:solidFill>
                  <a:schemeClr val="tx1"/>
                </a:solidFill>
                <a:effectLst/>
                <a:ea typeface="Calibri" panose="020F0502020204030204" pitchFamily="34" charset="0"/>
                <a:cs typeface="Times New Roman" panose="02020603050405020304" pitchFamily="18" charset="0"/>
              </a:rPr>
              <a:t>, M. </a:t>
            </a:r>
            <a:r>
              <a:rPr lang="en-IN" sz="1800" dirty="0" err="1">
                <a:solidFill>
                  <a:schemeClr val="tx1"/>
                </a:solidFill>
                <a:effectLst/>
                <a:ea typeface="Calibri" panose="020F0502020204030204" pitchFamily="34" charset="0"/>
                <a:cs typeface="Times New Roman" panose="02020603050405020304" pitchFamily="18" charset="0"/>
              </a:rPr>
              <a:t>Uchikoshi</a:t>
            </a:r>
            <a:r>
              <a:rPr lang="en-IN" sz="1800" dirty="0">
                <a:solidFill>
                  <a:schemeClr val="tx1"/>
                </a:solidFill>
                <a:effectLst/>
                <a:ea typeface="Calibri" panose="020F0502020204030204" pitchFamily="34" charset="0"/>
                <a:cs typeface="Times New Roman" panose="02020603050405020304" pitchFamily="18" charset="0"/>
              </a:rPr>
              <a:t>, I. Yamaguchi, Concrete-filled steel tube column system-its advantages, Steel Struct. 1 (2001) 33–44. </a:t>
            </a:r>
            <a:endParaRPr lang="en-IN" sz="1800" dirty="0">
              <a:solidFill>
                <a:schemeClr val="tx1"/>
              </a:solidFill>
              <a:effectLst/>
              <a:ea typeface="Calibri" panose="020F0502020204030204" pitchFamily="34" charset="0"/>
              <a:cs typeface="Mangal" panose="02040503050203030202" pitchFamily="18" charset="0"/>
            </a:endParaRPr>
          </a:p>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[13] M. </a:t>
            </a:r>
            <a:r>
              <a:rPr lang="en-IN" sz="1800" dirty="0" err="1">
                <a:solidFill>
                  <a:schemeClr val="tx1"/>
                </a:solidFill>
                <a:effectLst/>
                <a:ea typeface="Calibri" panose="020F0502020204030204" pitchFamily="34" charset="0"/>
                <a:cs typeface="Times New Roman" panose="02020603050405020304" pitchFamily="18" charset="0"/>
              </a:rPr>
              <a:t>Elchalakani</a:t>
            </a:r>
            <a:r>
              <a:rPr lang="en-IN" sz="1800" dirty="0">
                <a:solidFill>
                  <a:schemeClr val="tx1"/>
                </a:solidFill>
                <a:effectLst/>
                <a:ea typeface="Calibri" panose="020F0502020204030204" pitchFamily="34" charset="0"/>
                <a:cs typeface="Times New Roman" panose="02020603050405020304" pitchFamily="18" charset="0"/>
              </a:rPr>
              <a:t>, M.F. </a:t>
            </a:r>
            <a:r>
              <a:rPr lang="en-IN" sz="1800" dirty="0" err="1">
                <a:solidFill>
                  <a:schemeClr val="tx1"/>
                </a:solidFill>
                <a:effectLst/>
                <a:ea typeface="Calibri" panose="020F0502020204030204" pitchFamily="34" charset="0"/>
                <a:cs typeface="Times New Roman" panose="02020603050405020304" pitchFamily="18" charset="0"/>
              </a:rPr>
              <a:t>Hassanein</a:t>
            </a:r>
            <a:r>
              <a:rPr lang="en-IN" sz="1800" dirty="0">
                <a:solidFill>
                  <a:schemeClr val="tx1"/>
                </a:solidFill>
                <a:effectLst/>
                <a:ea typeface="Calibri" panose="020F0502020204030204" pitchFamily="34" charset="0"/>
                <a:cs typeface="Times New Roman" panose="02020603050405020304" pitchFamily="18" charset="0"/>
              </a:rPr>
              <a:t>, A. </a:t>
            </a:r>
            <a:r>
              <a:rPr lang="en-IN" sz="1800" dirty="0" err="1">
                <a:solidFill>
                  <a:schemeClr val="tx1"/>
                </a:solidFill>
                <a:effectLst/>
                <a:ea typeface="Calibri" panose="020F0502020204030204" pitchFamily="34" charset="0"/>
                <a:cs typeface="Times New Roman" panose="02020603050405020304" pitchFamily="18" charset="0"/>
              </a:rPr>
              <a:t>Karrech</a:t>
            </a:r>
            <a:r>
              <a:rPr lang="en-IN" sz="1800" dirty="0">
                <a:solidFill>
                  <a:schemeClr val="tx1"/>
                </a:solidFill>
                <a:effectLst/>
                <a:ea typeface="Calibri" panose="020F0502020204030204" pitchFamily="34" charset="0"/>
                <a:cs typeface="Times New Roman" panose="02020603050405020304" pitchFamily="18" charset="0"/>
              </a:rPr>
              <a:t>, S. </a:t>
            </a:r>
            <a:r>
              <a:rPr lang="en-IN" sz="1800" dirty="0" err="1">
                <a:solidFill>
                  <a:schemeClr val="tx1"/>
                </a:solidFill>
                <a:effectLst/>
                <a:ea typeface="Calibri" panose="020F0502020204030204" pitchFamily="34" charset="0"/>
                <a:cs typeface="Times New Roman" panose="02020603050405020304" pitchFamily="18" charset="0"/>
              </a:rPr>
              <a:t>Fawzia</a:t>
            </a:r>
            <a:r>
              <a:rPr lang="en-IN" sz="1800" dirty="0">
                <a:solidFill>
                  <a:schemeClr val="tx1"/>
                </a:solidFill>
                <a:effectLst/>
                <a:ea typeface="Calibri" panose="020F0502020204030204" pitchFamily="34" charset="0"/>
                <a:cs typeface="Times New Roman" panose="02020603050405020304" pitchFamily="18" charset="0"/>
              </a:rPr>
              <a:t>, B. Yang, V.I. Patel, Experimental tests and design of rubberised concrete-filled double skin circular tubular short columns, Structures 15 (2018) 196–210, </a:t>
            </a:r>
            <a:r>
              <a:rPr lang="en-IN" sz="1800" u="sng" dirty="0">
                <a:solidFill>
                  <a:schemeClr val="tx1"/>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https://doi.org/10.1016/j. istruc.2018.07.004</a:t>
            </a:r>
            <a:r>
              <a:rPr lang="en-IN" sz="1800" dirty="0">
                <a:solidFill>
                  <a:schemeClr val="tx1"/>
                </a:solidFill>
                <a:effectLst/>
                <a:ea typeface="Calibri" panose="020F0502020204030204" pitchFamily="34" charset="0"/>
                <a:cs typeface="Times New Roman" panose="02020603050405020304" pitchFamily="18" charset="0"/>
              </a:rPr>
              <a:t>.</a:t>
            </a:r>
            <a:endParaRPr lang="en-IN" sz="1800" dirty="0">
              <a:solidFill>
                <a:schemeClr val="tx1"/>
              </a:solidFill>
              <a:effectLst/>
              <a:ea typeface="Calibri" panose="020F0502020204030204" pitchFamily="34" charset="0"/>
              <a:cs typeface="Mangal" panose="02040503050203030202" pitchFamily="18" charset="0"/>
            </a:endParaRPr>
          </a:p>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[14] M. </a:t>
            </a:r>
            <a:r>
              <a:rPr lang="en-IN" sz="1800" dirty="0" err="1">
                <a:solidFill>
                  <a:schemeClr val="tx1"/>
                </a:solidFill>
                <a:effectLst/>
                <a:ea typeface="Calibri" panose="020F0502020204030204" pitchFamily="34" charset="0"/>
                <a:cs typeface="Times New Roman" panose="02020603050405020304" pitchFamily="18" charset="0"/>
              </a:rPr>
              <a:t>Elchalakani</a:t>
            </a:r>
            <a:r>
              <a:rPr lang="en-IN" sz="1800" dirty="0">
                <a:solidFill>
                  <a:schemeClr val="tx1"/>
                </a:solidFill>
                <a:effectLst/>
                <a:ea typeface="Calibri" panose="020F0502020204030204" pitchFamily="34" charset="0"/>
                <a:cs typeface="Times New Roman" panose="02020603050405020304" pitchFamily="18" charset="0"/>
              </a:rPr>
              <a:t>, R. </a:t>
            </a:r>
            <a:r>
              <a:rPr lang="en-IN" sz="1800" dirty="0" err="1">
                <a:solidFill>
                  <a:schemeClr val="tx1"/>
                </a:solidFill>
                <a:effectLst/>
                <a:ea typeface="Calibri" panose="020F0502020204030204" pitchFamily="34" charset="0"/>
                <a:cs typeface="Times New Roman" panose="02020603050405020304" pitchFamily="18" charset="0"/>
              </a:rPr>
              <a:t>Grzebieta</a:t>
            </a:r>
            <a:r>
              <a:rPr lang="en-IN" sz="1800" dirty="0">
                <a:solidFill>
                  <a:schemeClr val="tx1"/>
                </a:solidFill>
                <a:effectLst/>
                <a:ea typeface="Calibri" panose="020F0502020204030204" pitchFamily="34" charset="0"/>
                <a:cs typeface="Times New Roman" panose="02020603050405020304" pitchFamily="18" charset="0"/>
              </a:rPr>
              <a:t>, X.-L. Zhao, Plastic collapse analysis of slender circular tubes subjected to large deformation pure bending, Adv. Struct. Eng. 5 (2002) 241–257, https://doi.org/10.1260/136943302320974617. </a:t>
            </a:r>
            <a:endParaRPr lang="en-IN" sz="1800" dirty="0">
              <a:solidFill>
                <a:schemeClr val="tx1"/>
              </a:solidFill>
              <a:effectLst/>
              <a:ea typeface="Calibri" panose="020F0502020204030204" pitchFamily="34" charset="0"/>
              <a:cs typeface="Mangal" panose="02040503050203030202" pitchFamily="18" charset="0"/>
            </a:endParaRPr>
          </a:p>
          <a:p>
            <a:pPr algn="just">
              <a:lnSpc>
                <a:spcPct val="200000"/>
              </a:lnSpc>
              <a:spcAft>
                <a:spcPts val="200"/>
              </a:spcAft>
            </a:pPr>
            <a:r>
              <a:rPr lang="en-IN" sz="1800" dirty="0">
                <a:solidFill>
                  <a:schemeClr val="tx1"/>
                </a:solidFill>
                <a:effectLst/>
                <a:ea typeface="Calibri" panose="020F0502020204030204" pitchFamily="34" charset="0"/>
                <a:cs typeface="Times New Roman" panose="02020603050405020304" pitchFamily="18" charset="0"/>
              </a:rPr>
              <a:t>[15] M. </a:t>
            </a:r>
            <a:r>
              <a:rPr lang="en-IN" sz="1800" dirty="0" err="1">
                <a:solidFill>
                  <a:schemeClr val="tx1"/>
                </a:solidFill>
                <a:effectLst/>
                <a:ea typeface="Calibri" panose="020F0502020204030204" pitchFamily="34" charset="0"/>
                <a:cs typeface="Times New Roman" panose="02020603050405020304" pitchFamily="18" charset="0"/>
              </a:rPr>
              <a:t>Elchalakani</a:t>
            </a:r>
            <a:r>
              <a:rPr lang="en-IN" sz="1800" dirty="0">
                <a:solidFill>
                  <a:schemeClr val="tx1"/>
                </a:solidFill>
                <a:effectLst/>
                <a:ea typeface="Calibri" panose="020F0502020204030204" pitchFamily="34" charset="0"/>
                <a:cs typeface="Times New Roman" panose="02020603050405020304" pitchFamily="18" charset="0"/>
              </a:rPr>
              <a:t>, X.L. Zhao, R. </a:t>
            </a:r>
            <a:r>
              <a:rPr lang="en-IN" sz="1800" dirty="0" err="1">
                <a:solidFill>
                  <a:schemeClr val="tx1"/>
                </a:solidFill>
                <a:effectLst/>
                <a:ea typeface="Calibri" panose="020F0502020204030204" pitchFamily="34" charset="0"/>
                <a:cs typeface="Times New Roman" panose="02020603050405020304" pitchFamily="18" charset="0"/>
              </a:rPr>
              <a:t>Grzebieta</a:t>
            </a:r>
            <a:r>
              <a:rPr lang="en-IN" sz="1800" dirty="0">
                <a:solidFill>
                  <a:schemeClr val="tx1"/>
                </a:solidFill>
                <a:effectLst/>
                <a:ea typeface="Calibri" panose="020F0502020204030204" pitchFamily="34" charset="0"/>
                <a:cs typeface="Times New Roman" panose="02020603050405020304" pitchFamily="18" charset="0"/>
              </a:rPr>
              <a:t>, Bending tests to determine slenderness limits for cold-formed circular hollow sections, J. Constr. Steel Res. 58 (2002) 1407–1430, </a:t>
            </a:r>
            <a:r>
              <a:rPr lang="en-IN" sz="1800" u="sng" dirty="0">
                <a:solidFill>
                  <a:schemeClr val="tx1"/>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https://doi.org/10.1016/S0143-974X(01)00106-7</a:t>
            </a:r>
            <a:r>
              <a:rPr lang="en-IN" sz="1800" dirty="0">
                <a:solidFill>
                  <a:schemeClr val="tx1"/>
                </a:solidFill>
                <a:effectLst/>
                <a:ea typeface="Calibri" panose="020F0502020204030204" pitchFamily="34" charset="0"/>
                <a:cs typeface="Times New Roman" panose="02020603050405020304" pitchFamily="18" charset="0"/>
              </a:rPr>
              <a:t>.</a:t>
            </a:r>
            <a:endParaRPr lang="en-IN" sz="1800" dirty="0">
              <a:solidFill>
                <a:schemeClr val="tx1"/>
              </a:solidFill>
              <a:effectLst/>
              <a:ea typeface="Calibri" panose="020F0502020204030204" pitchFamily="34" charset="0"/>
              <a:cs typeface="Mangal" panose="02040503050203030202" pitchFamily="18" charset="0"/>
            </a:endParaRPr>
          </a:p>
          <a:p>
            <a:pPr marL="0" indent="0">
              <a:buNone/>
            </a:pPr>
            <a:endParaRPr lang="en-IN" dirty="0">
              <a:solidFill>
                <a:schemeClr val="tx1"/>
              </a:solidFill>
            </a:endParaRPr>
          </a:p>
        </p:txBody>
      </p:sp>
    </p:spTree>
    <p:extLst>
      <p:ext uri="{BB962C8B-B14F-4D97-AF65-F5344CB8AC3E}">
        <p14:creationId xmlns:p14="http://schemas.microsoft.com/office/powerpoint/2010/main" val="1260169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6D00-8250-D11D-C5CB-419EEF464799}"/>
              </a:ext>
            </a:extLst>
          </p:cNvPr>
          <p:cNvSpPr>
            <a:spLocks noGrp="1"/>
          </p:cNvSpPr>
          <p:nvPr>
            <p:ph type="title"/>
          </p:nvPr>
        </p:nvSpPr>
        <p:spPr>
          <a:xfrm>
            <a:off x="1800225" y="2886075"/>
            <a:ext cx="9601200" cy="1485900"/>
          </a:xfrm>
        </p:spPr>
        <p:txBody>
          <a:bodyPr/>
          <a:lstStyle/>
          <a:p>
            <a:pPr algn="ctr"/>
            <a:r>
              <a:rPr lang="en-IN" b="1" dirty="0"/>
              <a:t>THANK YOU</a:t>
            </a:r>
          </a:p>
        </p:txBody>
      </p:sp>
    </p:spTree>
    <p:extLst>
      <p:ext uri="{BB962C8B-B14F-4D97-AF65-F5344CB8AC3E}">
        <p14:creationId xmlns:p14="http://schemas.microsoft.com/office/powerpoint/2010/main" val="112075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BFEB-7C03-4524-864F-09A6ACB4563C}"/>
              </a:ext>
            </a:extLst>
          </p:cNvPr>
          <p:cNvSpPr>
            <a:spLocks noGrp="1"/>
          </p:cNvSpPr>
          <p:nvPr>
            <p:ph type="title"/>
          </p:nvPr>
        </p:nvSpPr>
        <p:spPr>
          <a:xfrm>
            <a:off x="547314" y="1873404"/>
            <a:ext cx="11310150" cy="2163013"/>
          </a:xfrm>
        </p:spPr>
        <p:txBody>
          <a:bodyPr>
            <a:normAutofit/>
          </a:bodyPr>
          <a:lstStyle/>
          <a:p>
            <a:pPr algn="ctr"/>
            <a:br>
              <a:rPr lang="en-US" sz="7200" b="1" dirty="0">
                <a:effectLst>
                  <a:outerShdw blurRad="38100" dist="38100" dir="2700000" algn="tl">
                    <a:srgbClr val="000000">
                      <a:alpha val="43137"/>
                    </a:srgbClr>
                  </a:outerShdw>
                </a:effectLst>
                <a:ea typeface="Cambria" panose="02040503050406030204" pitchFamily="18" charset="0"/>
              </a:rPr>
            </a:br>
            <a:r>
              <a:rPr lang="en-US" sz="7200" b="1" dirty="0">
                <a:effectLst>
                  <a:outerShdw blurRad="38100" dist="38100" dir="2700000" algn="tl">
                    <a:srgbClr val="000000">
                      <a:alpha val="43137"/>
                    </a:srgbClr>
                  </a:outerShdw>
                </a:effectLst>
                <a:ea typeface="Cambria" panose="02040503050406030204" pitchFamily="18" charset="0"/>
              </a:rPr>
              <a:t>LITERATURE REVIEW </a:t>
            </a:r>
            <a:endParaRPr lang="en-IN" sz="7200" b="1" dirty="0">
              <a:effectLst>
                <a:outerShdw blurRad="38100" dist="38100" dir="2700000" algn="tl">
                  <a:srgbClr val="000000">
                    <a:alpha val="43137"/>
                  </a:srgbClr>
                </a:outerShdw>
              </a:effectLst>
              <a:ea typeface="Cambria" panose="02040503050406030204" pitchFamily="18" charset="0"/>
            </a:endParaRPr>
          </a:p>
        </p:txBody>
      </p:sp>
    </p:spTree>
    <p:extLst>
      <p:ext uri="{BB962C8B-B14F-4D97-AF65-F5344CB8AC3E}">
        <p14:creationId xmlns:p14="http://schemas.microsoft.com/office/powerpoint/2010/main" val="4046379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91ED-F81C-4406-B22C-696327D69149}"/>
              </a:ext>
            </a:extLst>
          </p:cNvPr>
          <p:cNvSpPr>
            <a:spLocks noGrp="1"/>
          </p:cNvSpPr>
          <p:nvPr>
            <p:ph type="title"/>
          </p:nvPr>
        </p:nvSpPr>
        <p:spPr>
          <a:xfrm>
            <a:off x="828582" y="287655"/>
            <a:ext cx="10946167" cy="901954"/>
          </a:xfrm>
        </p:spPr>
        <p:txBody>
          <a:bodyPr>
            <a:normAutofit/>
          </a:bodyPr>
          <a:lstStyle/>
          <a:p>
            <a:r>
              <a:rPr lang="en-IN" sz="1800" dirty="0">
                <a:cs typeface="Times New Roman" panose="02020603050405020304" pitchFamily="18" charset="0"/>
              </a:rPr>
              <a:t>MOSTAFA FAKHARIFAR A , GENDA CHEN,”</a:t>
            </a:r>
            <a:r>
              <a:rPr lang="en-US" sz="2000" b="1" dirty="0">
                <a:cs typeface="Times New Roman" panose="02020603050405020304" pitchFamily="18" charset="0"/>
              </a:rPr>
              <a:t>FRP-CONFINED CONCRETE FILLED PVC TUBES: A NEW DESIGN CONCEPT FOR DUCTILE COLUMN CONSTRUCTION IN SEISMIC REGIONS</a:t>
            </a:r>
            <a:r>
              <a:rPr lang="en-US" sz="1800" dirty="0">
                <a:cs typeface="Times New Roman" panose="02020603050405020304" pitchFamily="18" charset="0"/>
              </a:rPr>
              <a:t>’’,</a:t>
            </a:r>
            <a:r>
              <a:rPr lang="en-IN" sz="1800" dirty="0">
                <a:cs typeface="Times New Roman" panose="02020603050405020304" pitchFamily="18" charset="0"/>
              </a:rPr>
              <a:t> CONSTRUCTION AND BUILDING MATERIALS(17 NOVEMBER 2018</a:t>
            </a:r>
            <a:r>
              <a:rPr lang="en-IN" sz="1600" dirty="0">
                <a:cs typeface="Times New Roman" panose="02020603050405020304" pitchFamily="18" charset="0"/>
              </a:rPr>
              <a:t>).</a:t>
            </a:r>
          </a:p>
        </p:txBody>
      </p:sp>
      <p:graphicFrame>
        <p:nvGraphicFramePr>
          <p:cNvPr id="7" name="Table 7">
            <a:extLst>
              <a:ext uri="{FF2B5EF4-FFF2-40B4-BE49-F238E27FC236}">
                <a16:creationId xmlns:a16="http://schemas.microsoft.com/office/drawing/2014/main" id="{22D98D6C-1689-4F47-9D08-4735E994DD13}"/>
              </a:ext>
            </a:extLst>
          </p:cNvPr>
          <p:cNvGraphicFramePr>
            <a:graphicFrameLocks noGrp="1"/>
          </p:cNvGraphicFramePr>
          <p:nvPr>
            <p:ph idx="1"/>
            <p:extLst>
              <p:ext uri="{D42A27DB-BD31-4B8C-83A1-F6EECF244321}">
                <p14:modId xmlns:p14="http://schemas.microsoft.com/office/powerpoint/2010/main" val="1562499143"/>
              </p:ext>
            </p:extLst>
          </p:nvPr>
        </p:nvGraphicFramePr>
        <p:xfrm>
          <a:off x="843379" y="1344965"/>
          <a:ext cx="11348621" cy="5340790"/>
        </p:xfrm>
        <a:graphic>
          <a:graphicData uri="http://schemas.openxmlformats.org/drawingml/2006/table">
            <a:tbl>
              <a:tblPr firstRow="1" bandRow="1">
                <a:tableStyleId>{21E4AEA4-8DFA-4A89-87EB-49C32662AFE0}</a:tableStyleId>
              </a:tblPr>
              <a:tblGrid>
                <a:gridCol w="3773009">
                  <a:extLst>
                    <a:ext uri="{9D8B030D-6E8A-4147-A177-3AD203B41FA5}">
                      <a16:colId xmlns:a16="http://schemas.microsoft.com/office/drawing/2014/main" val="637747730"/>
                    </a:ext>
                  </a:extLst>
                </a:gridCol>
                <a:gridCol w="3787806">
                  <a:extLst>
                    <a:ext uri="{9D8B030D-6E8A-4147-A177-3AD203B41FA5}">
                      <a16:colId xmlns:a16="http://schemas.microsoft.com/office/drawing/2014/main" val="4081632051"/>
                    </a:ext>
                  </a:extLst>
                </a:gridCol>
                <a:gridCol w="3787806">
                  <a:extLst>
                    <a:ext uri="{9D8B030D-6E8A-4147-A177-3AD203B41FA5}">
                      <a16:colId xmlns:a16="http://schemas.microsoft.com/office/drawing/2014/main" val="847558530"/>
                    </a:ext>
                  </a:extLst>
                </a:gridCol>
              </a:tblGrid>
              <a:tr h="372550">
                <a:tc>
                  <a:txBody>
                    <a:bodyPr/>
                    <a:lstStyle/>
                    <a:p>
                      <a:r>
                        <a:rPr lang="en-IN" dirty="0">
                          <a:solidFill>
                            <a:schemeClr val="tx1"/>
                          </a:solidFill>
                          <a:latin typeface="+mn-lt"/>
                        </a:rPr>
                        <a:t>ABSTRACT</a:t>
                      </a:r>
                    </a:p>
                  </a:txBody>
                  <a:tcPr/>
                </a:tc>
                <a:tc>
                  <a:txBody>
                    <a:bodyPr/>
                    <a:lstStyle/>
                    <a:p>
                      <a:r>
                        <a:rPr lang="en-IN" dirty="0">
                          <a:solidFill>
                            <a:schemeClr val="tx1"/>
                          </a:solidFill>
                          <a:latin typeface="+mn-lt"/>
                        </a:rPr>
                        <a:t> PARAMETER</a:t>
                      </a:r>
                    </a:p>
                  </a:txBody>
                  <a:tcPr/>
                </a:tc>
                <a:tc>
                  <a:txBody>
                    <a:bodyPr/>
                    <a:lstStyle/>
                    <a:p>
                      <a:r>
                        <a:rPr lang="en-IN" dirty="0">
                          <a:solidFill>
                            <a:schemeClr val="tx1"/>
                          </a:solidFill>
                          <a:latin typeface="+mn-lt"/>
                        </a:rPr>
                        <a:t>RESULT</a:t>
                      </a:r>
                    </a:p>
                  </a:txBody>
                  <a:tcPr/>
                </a:tc>
                <a:extLst>
                  <a:ext uri="{0D108BD9-81ED-4DB2-BD59-A6C34878D82A}">
                    <a16:rowId xmlns:a16="http://schemas.microsoft.com/office/drawing/2014/main" val="3036910615"/>
                  </a:ext>
                </a:extLst>
              </a:tr>
              <a:tr h="4905224">
                <a:tc>
                  <a:txBody>
                    <a:bodyPr/>
                    <a:lstStyle/>
                    <a:p>
                      <a:pPr marL="285750" indent="-285750">
                        <a:buFont typeface="Arial" panose="020B0604020202020204" pitchFamily="34" charset="0"/>
                        <a:buChar char="•"/>
                      </a:pPr>
                      <a:r>
                        <a:rPr lang="en-US" sz="1600" b="0" dirty="0">
                          <a:solidFill>
                            <a:schemeClr val="tx1"/>
                          </a:solidFill>
                          <a:latin typeface="+mn-lt"/>
                        </a:rPr>
                        <a:t>This paper  introduced and validated a new ductile design concept of confined concrete-filled polyvinyl-chloride tubular (CCFPT) columns through experimental and analytical studies the axial and flexural behavior of FRP confined concrete-filled PVC tubular columns and compares their performance with those of concrete-filled PVC tubular columns and FRP-wrapped columns.</a:t>
                      </a:r>
                    </a:p>
                    <a:p>
                      <a:pPr marL="285750" indent="-285750">
                        <a:buFont typeface="Arial" panose="020B0604020202020204" pitchFamily="34" charset="0"/>
                        <a:buChar char="•"/>
                      </a:pPr>
                      <a:endParaRPr lang="en-US" sz="1600" b="0" dirty="0">
                        <a:solidFill>
                          <a:schemeClr val="tx1"/>
                        </a:solidFill>
                        <a:latin typeface="+mn-lt"/>
                      </a:endParaRPr>
                    </a:p>
                    <a:p>
                      <a:pPr marL="285750" indent="-285750">
                        <a:buFont typeface="Arial" panose="020B0604020202020204" pitchFamily="34" charset="0"/>
                        <a:buChar char="•"/>
                      </a:pPr>
                      <a:r>
                        <a:rPr lang="en-IN" sz="1600" b="0" dirty="0">
                          <a:solidFill>
                            <a:schemeClr val="tx1"/>
                          </a:solidFill>
                          <a:latin typeface="+mn-lt"/>
                        </a:rPr>
                        <a:t>Polyvinyl-chloride (PVC) tube and fibre-reinforced polymer (FRP) wrappings or FRP with a sandwiched layer of foam to enhance impact energy reduction due to potential FRP rupture and PVC fracture.</a:t>
                      </a:r>
                      <a:endParaRPr lang="en-US" sz="1600" b="0" dirty="0">
                        <a:solidFill>
                          <a:schemeClr val="tx1"/>
                        </a:solidFill>
                        <a:latin typeface="+mn-lt"/>
                      </a:endParaRPr>
                    </a:p>
                    <a:p>
                      <a:pPr marL="285750" indent="-285750">
                        <a:buFont typeface="Arial" panose="020B0604020202020204" pitchFamily="34" charset="0"/>
                        <a:buChar char="•"/>
                      </a:pPr>
                      <a:endParaRPr lang="en-US" sz="1600" b="0" dirty="0">
                        <a:solidFill>
                          <a:schemeClr val="tx1"/>
                        </a:solidFill>
                        <a:latin typeface="+mn-lt"/>
                      </a:endParaRPr>
                    </a:p>
                    <a:p>
                      <a:pPr marL="285750" indent="-285750">
                        <a:buFont typeface="Arial" panose="020B0604020202020204" pitchFamily="34" charset="0"/>
                        <a:buChar char="•"/>
                      </a:pPr>
                      <a:endParaRPr lang="en-IN" sz="1600" b="0" dirty="0">
                        <a:solidFill>
                          <a:schemeClr val="tx1"/>
                        </a:solidFill>
                        <a:latin typeface="+mn-lt"/>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solidFill>
                          <a:latin typeface="+mn-lt"/>
                        </a:rPr>
                        <a:t>Introduction of foam between FRP layers proved to be an effective method to lessen the brittleness, and obtainment of relatively ductile member’s response upon FRP rupture. </a:t>
                      </a:r>
                      <a:endParaRPr lang="en-IN" sz="1600" b="0" dirty="0">
                        <a:solidFill>
                          <a:schemeClr val="tx1"/>
                        </a:solidFill>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600" b="0" dirty="0">
                        <a:solidFill>
                          <a:schemeClr val="tx1"/>
                        </a:solidFill>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dirty="0">
                          <a:solidFill>
                            <a:schemeClr val="tx1"/>
                          </a:solidFill>
                          <a:latin typeface="+mn-lt"/>
                        </a:rPr>
                        <a:t>Concrete filled PVC tube beams demonstrate ductile plastic response under flexure.’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600" b="0" dirty="0">
                        <a:solidFill>
                          <a:schemeClr val="tx1"/>
                        </a:solidFill>
                        <a:latin typeface="+mn-lt"/>
                      </a:endParaRPr>
                    </a:p>
                    <a:p>
                      <a:pPr marL="285750" indent="-285750">
                        <a:buFont typeface="Arial" panose="020B0604020202020204" pitchFamily="34" charset="0"/>
                        <a:buChar char="•"/>
                      </a:pPr>
                      <a:endParaRPr lang="en-IN" sz="1600" b="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b="0" dirty="0">
                          <a:solidFill>
                            <a:schemeClr val="tx1"/>
                          </a:solidFill>
                          <a:latin typeface="+mn-lt"/>
                        </a:rPr>
                        <a:t>PVC tube contributed little to the axial strength of concrete columns, but FRP wraps with fiber oriented significantly strengthen the columns.</a:t>
                      </a:r>
                    </a:p>
                    <a:p>
                      <a:pPr marL="0" indent="0">
                        <a:buFont typeface="Arial" panose="020B0604020202020204" pitchFamily="34" charset="0"/>
                        <a:buNone/>
                      </a:pPr>
                      <a:endParaRPr lang="en-US" sz="1600" b="0" dirty="0">
                        <a:solidFill>
                          <a:schemeClr val="tx1"/>
                        </a:solidFill>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solidFill>
                          <a:latin typeface="+mn-lt"/>
                        </a:rPr>
                        <a:t>PVC tube fractured right after the rupture of its immediate FRP wraps resulting in a sudden loss of load carrying capacity. This brittle failure mode can be prevented by introducing an energy absorption foam layer between the PVC tube and the FRP wraps</a:t>
                      </a:r>
                      <a:endParaRPr lang="en-IN" sz="1600" b="0" dirty="0">
                        <a:solidFill>
                          <a:schemeClr val="tx1"/>
                        </a:solidFill>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dirty="0">
                        <a:solidFill>
                          <a:schemeClr val="tx1"/>
                        </a:solidFill>
                        <a:latin typeface="+mn-lt"/>
                      </a:endParaRPr>
                    </a:p>
                    <a:p>
                      <a:pPr marL="285750" indent="-285750">
                        <a:buFont typeface="Arial" panose="020B0604020202020204" pitchFamily="34" charset="0"/>
                        <a:buChar char="•"/>
                      </a:pPr>
                      <a:r>
                        <a:rPr lang="en-IN" sz="1600" b="0" dirty="0">
                          <a:solidFill>
                            <a:schemeClr val="tx1"/>
                          </a:solidFill>
                          <a:latin typeface="+mn-lt"/>
                        </a:rPr>
                        <a:t>PVC tube in CCFPT beams results in improved peak strength and initial stiffness</a:t>
                      </a:r>
                      <a:endParaRPr lang="en-IN" sz="1600" b="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660345360"/>
                  </a:ext>
                </a:extLst>
              </a:tr>
            </a:tbl>
          </a:graphicData>
        </a:graphic>
      </p:graphicFrame>
    </p:spTree>
    <p:extLst>
      <p:ext uri="{BB962C8B-B14F-4D97-AF65-F5344CB8AC3E}">
        <p14:creationId xmlns:p14="http://schemas.microsoft.com/office/powerpoint/2010/main" val="3581609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796D-92E0-46AD-9EEB-672C5BADBB4B}"/>
              </a:ext>
            </a:extLst>
          </p:cNvPr>
          <p:cNvSpPr>
            <a:spLocks noGrp="1"/>
          </p:cNvSpPr>
          <p:nvPr>
            <p:ph type="title"/>
          </p:nvPr>
        </p:nvSpPr>
        <p:spPr>
          <a:xfrm>
            <a:off x="772160" y="340361"/>
            <a:ext cx="11176000" cy="980439"/>
          </a:xfrm>
        </p:spPr>
        <p:txBody>
          <a:bodyPr>
            <a:normAutofit/>
          </a:bodyPr>
          <a:lstStyle/>
          <a:p>
            <a:r>
              <a:rPr lang="en-IN" sz="1800" dirty="0">
                <a:cs typeface="Times New Roman" panose="02020603050405020304" pitchFamily="18" charset="0"/>
              </a:rPr>
              <a:t>MINHAO DONGA , MOHAMED ELCHALAKANIA , ALI KARRECHA , MOSTAFA FAHMI HASSANEINB , TIANYU XIEC , BOYANG,”</a:t>
            </a:r>
            <a:r>
              <a:rPr lang="en-US" sz="1800" b="1" dirty="0">
                <a:cs typeface="Times New Roman" panose="02020603050405020304" pitchFamily="18" charset="0"/>
              </a:rPr>
              <a:t>BEHAVIOR AND DESIGN OF RUBBERISED CONCRETE FILLED STEEL TUBES UNDER COMBINED LOADING CONDITIONS</a:t>
            </a:r>
            <a:r>
              <a:rPr lang="en-US" sz="1800" dirty="0">
                <a:cs typeface="Times New Roman" panose="02020603050405020304" pitchFamily="18" charset="0"/>
              </a:rPr>
              <a:t>”,</a:t>
            </a:r>
            <a:r>
              <a:rPr lang="en-IN" sz="1800" dirty="0">
                <a:cs typeface="Times New Roman" panose="02020603050405020304" pitchFamily="18" charset="0"/>
              </a:rPr>
              <a:t>THIN-WALLED STRUCTURES(21 FEBRUARY 2019).</a:t>
            </a:r>
          </a:p>
        </p:txBody>
      </p:sp>
      <p:graphicFrame>
        <p:nvGraphicFramePr>
          <p:cNvPr id="6" name="Table 6">
            <a:extLst>
              <a:ext uri="{FF2B5EF4-FFF2-40B4-BE49-F238E27FC236}">
                <a16:creationId xmlns:a16="http://schemas.microsoft.com/office/drawing/2014/main" id="{46E9D085-1D4D-4B1B-B3A0-7D3515A007BB}"/>
              </a:ext>
            </a:extLst>
          </p:cNvPr>
          <p:cNvGraphicFramePr>
            <a:graphicFrameLocks noGrp="1"/>
          </p:cNvGraphicFramePr>
          <p:nvPr>
            <p:extLst>
              <p:ext uri="{D42A27DB-BD31-4B8C-83A1-F6EECF244321}">
                <p14:modId xmlns:p14="http://schemas.microsoft.com/office/powerpoint/2010/main" val="1757206666"/>
              </p:ext>
            </p:extLst>
          </p:nvPr>
        </p:nvGraphicFramePr>
        <p:xfrm>
          <a:off x="772160" y="1439691"/>
          <a:ext cx="11003280" cy="5077948"/>
        </p:xfrm>
        <a:graphic>
          <a:graphicData uri="http://schemas.openxmlformats.org/drawingml/2006/table">
            <a:tbl>
              <a:tblPr firstRow="1" bandRow="1">
                <a:tableStyleId>{21E4AEA4-8DFA-4A89-87EB-49C32662AFE0}</a:tableStyleId>
              </a:tblPr>
              <a:tblGrid>
                <a:gridCol w="3667760">
                  <a:extLst>
                    <a:ext uri="{9D8B030D-6E8A-4147-A177-3AD203B41FA5}">
                      <a16:colId xmlns:a16="http://schemas.microsoft.com/office/drawing/2014/main" val="3793936519"/>
                    </a:ext>
                  </a:extLst>
                </a:gridCol>
                <a:gridCol w="3667760">
                  <a:extLst>
                    <a:ext uri="{9D8B030D-6E8A-4147-A177-3AD203B41FA5}">
                      <a16:colId xmlns:a16="http://schemas.microsoft.com/office/drawing/2014/main" val="858363129"/>
                    </a:ext>
                  </a:extLst>
                </a:gridCol>
                <a:gridCol w="3667760">
                  <a:extLst>
                    <a:ext uri="{9D8B030D-6E8A-4147-A177-3AD203B41FA5}">
                      <a16:colId xmlns:a16="http://schemas.microsoft.com/office/drawing/2014/main" val="4197237868"/>
                    </a:ext>
                  </a:extLst>
                </a:gridCol>
              </a:tblGrid>
              <a:tr h="527154">
                <a:tc>
                  <a:txBody>
                    <a:bodyPr/>
                    <a:lstStyle/>
                    <a:p>
                      <a:r>
                        <a:rPr lang="en-IN" dirty="0">
                          <a:solidFill>
                            <a:schemeClr val="tx1"/>
                          </a:solidFill>
                          <a:latin typeface="+mn-lt"/>
                        </a:rPr>
                        <a:t>ABSTRACT</a:t>
                      </a:r>
                    </a:p>
                  </a:txBody>
                  <a:tcPr/>
                </a:tc>
                <a:tc>
                  <a:txBody>
                    <a:bodyPr/>
                    <a:lstStyle/>
                    <a:p>
                      <a:pPr marL="0" indent="0">
                        <a:buFontTx/>
                        <a:buNone/>
                      </a:pPr>
                      <a:r>
                        <a:rPr lang="en-IN" dirty="0">
                          <a:solidFill>
                            <a:schemeClr val="tx1"/>
                          </a:solidFill>
                          <a:latin typeface="+mn-lt"/>
                        </a:rPr>
                        <a:t>PARAMETER </a:t>
                      </a:r>
                    </a:p>
                  </a:txBody>
                  <a:tcPr/>
                </a:tc>
                <a:tc>
                  <a:txBody>
                    <a:bodyPr/>
                    <a:lstStyle/>
                    <a:p>
                      <a:pPr marL="0" indent="0">
                        <a:buFontTx/>
                        <a:buNone/>
                      </a:pPr>
                      <a:r>
                        <a:rPr lang="en-IN" dirty="0">
                          <a:solidFill>
                            <a:schemeClr val="tx1"/>
                          </a:solidFill>
                          <a:latin typeface="+mn-lt"/>
                        </a:rPr>
                        <a:t>RESULT</a:t>
                      </a:r>
                    </a:p>
                  </a:txBody>
                  <a:tcPr/>
                </a:tc>
                <a:extLst>
                  <a:ext uri="{0D108BD9-81ED-4DB2-BD59-A6C34878D82A}">
                    <a16:rowId xmlns:a16="http://schemas.microsoft.com/office/drawing/2014/main" val="2474099576"/>
                  </a:ext>
                </a:extLst>
              </a:tr>
              <a:tr h="4550794">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This paper explored the option to effectively confine the rubberized concrete with steel tubes to obtain enhanced strength and ductility. The behavior and performances of thirty rubberized concrete-filled single-skin steel tubes(CFST) of various rubber content, steel section and load eccentricities was systematically investigated in this study</a:t>
                      </a:r>
                      <a:endParaRPr lang="en-IN"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15% rubber replacement ratio showed a good balance of strength and ductility. </a:t>
                      </a:r>
                    </a:p>
                    <a:p>
                      <a:pPr marL="0" indent="0">
                        <a:buFont typeface="Arial" panose="020B0604020202020204" pitchFamily="34" charset="0"/>
                        <a:buNone/>
                      </a:pPr>
                      <a:endParaRPr lang="en-US" sz="1800" dirty="0">
                        <a:solidFill>
                          <a:schemeClr val="tx1"/>
                        </a:solidFill>
                        <a:latin typeface="+mn-lt"/>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results have shown that confined rubberized concrete and the restrained steel tube improved ductility of the composite section.</a:t>
                      </a:r>
                    </a:p>
                    <a:p>
                      <a:pPr marL="285750" indent="-285750">
                        <a:buFont typeface="Arial" panose="020B0604020202020204" pitchFamily="34" charset="0"/>
                        <a:buChar char="•"/>
                      </a:pPr>
                      <a:r>
                        <a:rPr lang="en-US" sz="1800" dirty="0">
                          <a:solidFill>
                            <a:schemeClr val="tx1"/>
                          </a:solidFill>
                          <a:latin typeface="+mn-lt"/>
                          <a:cs typeface="Times New Roman" panose="02020603050405020304" pitchFamily="18" charset="0"/>
                        </a:rPr>
                        <a:t>The rubberized concrete was more effective in delaying the premature buckling failure of the steel tube compared to the more brittle normal cement concrete.</a:t>
                      </a:r>
                    </a:p>
                    <a:p>
                      <a:pPr marL="285750" indent="-285750">
                        <a:buFont typeface="Arial" panose="020B0604020202020204" pitchFamily="34" charset="0"/>
                        <a:buChar char="•"/>
                      </a:pPr>
                      <a:r>
                        <a:rPr lang="en-US" dirty="0">
                          <a:solidFill>
                            <a:schemeClr val="tx1"/>
                          </a:solidFill>
                          <a:latin typeface="+mn-lt"/>
                          <a:cs typeface="Times New Roman" panose="02020603050405020304" pitchFamily="18" charset="0"/>
                        </a:rPr>
                        <a:t>It is recommended to confine </a:t>
                      </a:r>
                      <a:r>
                        <a:rPr lang="en-US" dirty="0" err="1">
                          <a:solidFill>
                            <a:schemeClr val="tx1"/>
                          </a:solidFill>
                          <a:latin typeface="+mn-lt"/>
                          <a:cs typeface="Times New Roman" panose="02020603050405020304" pitchFamily="18" charset="0"/>
                        </a:rPr>
                        <a:t>RuC</a:t>
                      </a:r>
                      <a:r>
                        <a:rPr lang="en-US" dirty="0">
                          <a:solidFill>
                            <a:schemeClr val="tx1"/>
                          </a:solidFill>
                          <a:latin typeface="+mn-lt"/>
                          <a:cs typeface="Times New Roman" panose="02020603050405020304" pitchFamily="18" charset="0"/>
                        </a:rPr>
                        <a:t> with steel tubular sections in the future construction as flexible roadside barriers, and beams and columns in buildings in seismic active zones</a:t>
                      </a:r>
                      <a:endParaRPr lang="en-IN" sz="18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142333199"/>
                  </a:ext>
                </a:extLst>
              </a:tr>
            </a:tbl>
          </a:graphicData>
        </a:graphic>
      </p:graphicFrame>
    </p:spTree>
    <p:extLst>
      <p:ext uri="{BB962C8B-B14F-4D97-AF65-F5344CB8AC3E}">
        <p14:creationId xmlns:p14="http://schemas.microsoft.com/office/powerpoint/2010/main" val="23989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8AD2-42AF-4EC8-9796-FB477FD6783B}"/>
              </a:ext>
            </a:extLst>
          </p:cNvPr>
          <p:cNvSpPr>
            <a:spLocks noGrp="1"/>
          </p:cNvSpPr>
          <p:nvPr>
            <p:ph type="title"/>
          </p:nvPr>
        </p:nvSpPr>
        <p:spPr>
          <a:xfrm>
            <a:off x="802640" y="146729"/>
            <a:ext cx="11217723" cy="874203"/>
          </a:xfrm>
        </p:spPr>
        <p:txBody>
          <a:bodyPr>
            <a:normAutofit fontScale="90000"/>
          </a:bodyPr>
          <a:lstStyle/>
          <a:p>
            <a:r>
              <a:rPr lang="en-IN" sz="1800" dirty="0">
                <a:cs typeface="Times New Roman" panose="02020603050405020304" pitchFamily="18" charset="0"/>
              </a:rPr>
              <a:t>MD. SHAHJALAL A , KAMRUL ISLAM A, B , JESIKA RAHMAN A, D , KHONDAKER SAKIL AHMED A , MOHAMMAD REZAUL KARIM C , AHM MUNTASIR BILLAH D,”</a:t>
            </a:r>
            <a:r>
              <a:rPr lang="en-US" sz="1800" b="1" dirty="0">
                <a:cs typeface="Times New Roman" panose="02020603050405020304" pitchFamily="18" charset="0"/>
              </a:rPr>
              <a:t>FLEXURAL RESPONSE OF FIBER REINFORCED CONCRETE BEAMS WITH WASTE TIRES RUBBER AND RECYCLED AGGREGATE</a:t>
            </a:r>
            <a:r>
              <a:rPr lang="en-US" sz="1800" dirty="0">
                <a:cs typeface="Times New Roman" panose="02020603050405020304" pitchFamily="18" charset="0"/>
              </a:rPr>
              <a:t>”,</a:t>
            </a:r>
            <a:r>
              <a:rPr lang="en-IN" sz="1800" dirty="0">
                <a:cs typeface="Times New Roman" panose="02020603050405020304" pitchFamily="18" charset="0"/>
              </a:rPr>
              <a:t>JOURNAL OF CLEANER PRODUCTION </a:t>
            </a:r>
            <a:r>
              <a:rPr lang="en-US" sz="1800" dirty="0">
                <a:cs typeface="Times New Roman" panose="02020603050405020304" pitchFamily="18" charset="0"/>
              </a:rPr>
              <a:t>(</a:t>
            </a:r>
            <a:r>
              <a:rPr lang="en-IN" sz="1800" dirty="0">
                <a:cs typeface="Times New Roman" panose="02020603050405020304" pitchFamily="18" charset="0"/>
              </a:rPr>
              <a:t>26 AUGUST 2020).</a:t>
            </a:r>
          </a:p>
        </p:txBody>
      </p:sp>
      <p:graphicFrame>
        <p:nvGraphicFramePr>
          <p:cNvPr id="4" name="Table 4">
            <a:extLst>
              <a:ext uri="{FF2B5EF4-FFF2-40B4-BE49-F238E27FC236}">
                <a16:creationId xmlns:a16="http://schemas.microsoft.com/office/drawing/2014/main" id="{696201BB-1D6D-4545-A635-6D91B82D3158}"/>
              </a:ext>
            </a:extLst>
          </p:cNvPr>
          <p:cNvGraphicFramePr>
            <a:graphicFrameLocks noGrp="1"/>
          </p:cNvGraphicFramePr>
          <p:nvPr>
            <p:ph idx="1"/>
            <p:extLst>
              <p:ext uri="{D42A27DB-BD31-4B8C-83A1-F6EECF244321}">
                <p14:modId xmlns:p14="http://schemas.microsoft.com/office/powerpoint/2010/main" val="3760690484"/>
              </p:ext>
            </p:extLst>
          </p:nvPr>
        </p:nvGraphicFramePr>
        <p:xfrm>
          <a:off x="802639" y="1112964"/>
          <a:ext cx="11324257" cy="5598307"/>
        </p:xfrm>
        <a:graphic>
          <a:graphicData uri="http://schemas.openxmlformats.org/drawingml/2006/table">
            <a:tbl>
              <a:tblPr firstRow="1" bandRow="1">
                <a:tableStyleId>{5C22544A-7EE6-4342-B048-85BDC9FD1C3A}</a:tableStyleId>
              </a:tblPr>
              <a:tblGrid>
                <a:gridCol w="3681395">
                  <a:extLst>
                    <a:ext uri="{9D8B030D-6E8A-4147-A177-3AD203B41FA5}">
                      <a16:colId xmlns:a16="http://schemas.microsoft.com/office/drawing/2014/main" val="1974251433"/>
                    </a:ext>
                  </a:extLst>
                </a:gridCol>
                <a:gridCol w="3821431">
                  <a:extLst>
                    <a:ext uri="{9D8B030D-6E8A-4147-A177-3AD203B41FA5}">
                      <a16:colId xmlns:a16="http://schemas.microsoft.com/office/drawing/2014/main" val="51272192"/>
                    </a:ext>
                  </a:extLst>
                </a:gridCol>
                <a:gridCol w="3821431">
                  <a:extLst>
                    <a:ext uri="{9D8B030D-6E8A-4147-A177-3AD203B41FA5}">
                      <a16:colId xmlns:a16="http://schemas.microsoft.com/office/drawing/2014/main" val="1652802205"/>
                    </a:ext>
                  </a:extLst>
                </a:gridCol>
              </a:tblGrid>
              <a:tr h="453581">
                <a:tc>
                  <a:txBody>
                    <a:bodyPr/>
                    <a:lstStyle/>
                    <a:p>
                      <a:r>
                        <a:rPr lang="en-IN" dirty="0">
                          <a:solidFill>
                            <a:schemeClr val="tx1"/>
                          </a:solidFill>
                          <a:latin typeface="+mn-lt"/>
                        </a:rPr>
                        <a:t>ABSTRACT</a:t>
                      </a:r>
                    </a:p>
                  </a:txBody>
                  <a:tcPr/>
                </a:tc>
                <a:tc>
                  <a:txBody>
                    <a:bodyPr/>
                    <a:lstStyle/>
                    <a:p>
                      <a:r>
                        <a:rPr lang="en-IN" dirty="0">
                          <a:solidFill>
                            <a:schemeClr val="tx1"/>
                          </a:solidFill>
                          <a:latin typeface="+mn-lt"/>
                        </a:rPr>
                        <a:t>PARAMETER</a:t>
                      </a:r>
                    </a:p>
                  </a:txBody>
                  <a:tcPr/>
                </a:tc>
                <a:tc>
                  <a:txBody>
                    <a:bodyPr/>
                    <a:lstStyle/>
                    <a:p>
                      <a:r>
                        <a:rPr lang="en-IN" dirty="0">
                          <a:solidFill>
                            <a:schemeClr val="tx1"/>
                          </a:solidFill>
                          <a:latin typeface="+mn-lt"/>
                        </a:rPr>
                        <a:t>RESULT</a:t>
                      </a:r>
                    </a:p>
                  </a:txBody>
                  <a:tcPr/>
                </a:tc>
                <a:extLst>
                  <a:ext uri="{0D108BD9-81ED-4DB2-BD59-A6C34878D82A}">
                    <a16:rowId xmlns:a16="http://schemas.microsoft.com/office/drawing/2014/main" val="253448676"/>
                  </a:ext>
                </a:extLst>
              </a:tr>
              <a:tr h="5144726">
                <a:tc>
                  <a:txBody>
                    <a:bodyPr/>
                    <a:lstStyle/>
                    <a:p>
                      <a:pPr marL="285750" indent="-285750">
                        <a:buFont typeface="Arial" panose="020B0604020202020204" pitchFamily="34" charset="0"/>
                        <a:buChar char="•"/>
                      </a:pPr>
                      <a:r>
                        <a:rPr lang="en-US" dirty="0">
                          <a:solidFill>
                            <a:schemeClr val="tx1"/>
                          </a:solidFill>
                          <a:latin typeface="+mn-lt"/>
                        </a:rPr>
                        <a:t>This deals with both different structural and non-structural applications. The use of RCA and CR as replacements of natural aggregates will contribute to the production of a sustainable material and cleaner environment. crumb rubber (CR) derived from the waste tire and recycled coarse aggregate (RCA) in concrete production pertains to a sustainable future of the construction industry</a:t>
                      </a:r>
                    </a:p>
                    <a:p>
                      <a:pPr marL="285750" indent="-285750">
                        <a:buFont typeface="Arial" panose="020B0604020202020204" pitchFamily="34" charset="0"/>
                        <a:buChar char="•"/>
                      </a:pPr>
                      <a:r>
                        <a:rPr lang="en-US" dirty="0">
                          <a:solidFill>
                            <a:schemeClr val="tx1"/>
                          </a:solidFill>
                          <a:latin typeface="+mn-lt"/>
                        </a:rPr>
                        <a:t>Concrete beams with 30% RCA, 5% CR and 0.5% PP(</a:t>
                      </a:r>
                      <a:r>
                        <a:rPr lang="en-IN" sz="1800" b="0" i="0" kern="1200" dirty="0">
                          <a:solidFill>
                            <a:schemeClr val="tx1"/>
                          </a:solidFill>
                          <a:effectLst/>
                          <a:latin typeface="+mn-lt"/>
                          <a:ea typeface="+mn-ea"/>
                          <a:cs typeface="+mn-cs"/>
                        </a:rPr>
                        <a:t>Polypropylene</a:t>
                      </a:r>
                      <a:r>
                        <a:rPr lang="en-US" dirty="0">
                          <a:solidFill>
                            <a:schemeClr val="tx1"/>
                          </a:solidFill>
                          <a:latin typeface="+mn-lt"/>
                        </a:rPr>
                        <a:t> fiber) showed improved flexural capacity, ductility, and toughness.</a:t>
                      </a:r>
                      <a:endParaRPr lang="en-IN" dirty="0">
                        <a:solidFill>
                          <a:schemeClr val="tx1"/>
                        </a:solidFill>
                        <a:latin typeface="+mn-lt"/>
                      </a:endParaRPr>
                    </a:p>
                  </a:txBody>
                  <a:tcPr/>
                </a:tc>
                <a:tc>
                  <a:txBody>
                    <a:bodyPr/>
                    <a:lstStyle/>
                    <a:p>
                      <a:pPr marL="285750" indent="-285750">
                        <a:buFont typeface="Arial" panose="020B0604020202020204" pitchFamily="34" charset="0"/>
                        <a:buChar char="•"/>
                      </a:pPr>
                      <a:r>
                        <a:rPr lang="en-US" dirty="0">
                          <a:solidFill>
                            <a:schemeClr val="tx1"/>
                          </a:solidFill>
                          <a:latin typeface="+mn-lt"/>
                        </a:rPr>
                        <a:t>This study provides a comprehensive evaluation of a sustainable concrete made with RCA, CR, and PP fiber through large scale tests on reinforced FRC beams. </a:t>
                      </a:r>
                      <a:endParaRPr lang="en-IN" dirty="0">
                        <a:solidFill>
                          <a:schemeClr val="tx1"/>
                        </a:solidFill>
                        <a:latin typeface="+mn-lt"/>
                      </a:endParaRPr>
                    </a:p>
                  </a:txBody>
                  <a:tcPr/>
                </a:tc>
                <a:tc>
                  <a:txBody>
                    <a:bodyPr/>
                    <a:lstStyle/>
                    <a:p>
                      <a:pPr marL="285750" indent="-285750">
                        <a:buFont typeface="Arial" panose="020B0604020202020204" pitchFamily="34" charset="0"/>
                        <a:buChar char="•"/>
                      </a:pPr>
                      <a:r>
                        <a:rPr lang="en-US" dirty="0">
                          <a:solidFill>
                            <a:schemeClr val="tx1"/>
                          </a:solidFill>
                          <a:latin typeface="+mn-lt"/>
                        </a:rPr>
                        <a:t>The usefulness of RCA and CR in lieu of the natural aggregates in structural concrete elements is a noteworthy attempt in protecting the ecosystem</a:t>
                      </a:r>
                    </a:p>
                    <a:p>
                      <a:pPr marL="285750" indent="-285750">
                        <a:buFont typeface="Arial" panose="020B0604020202020204" pitchFamily="34" charset="0"/>
                        <a:buChar char="•"/>
                      </a:pPr>
                      <a:r>
                        <a:rPr lang="en-US" dirty="0">
                          <a:solidFill>
                            <a:schemeClr val="tx1"/>
                          </a:solidFill>
                          <a:latin typeface="+mn-lt"/>
                        </a:rPr>
                        <a:t>The splitting tensile strength is improved as PP fiber is added, The ultimate bending moment capacity are found to be 1.5 times</a:t>
                      </a:r>
                    </a:p>
                    <a:p>
                      <a:pPr marL="285750" indent="-285750">
                        <a:buFont typeface="Arial" panose="020B0604020202020204" pitchFamily="34" charset="0"/>
                        <a:buChar char="•"/>
                      </a:pPr>
                      <a:r>
                        <a:rPr lang="en-US" dirty="0">
                          <a:solidFill>
                            <a:schemeClr val="tx1"/>
                          </a:solidFill>
                          <a:latin typeface="+mn-lt"/>
                        </a:rPr>
                        <a:t>Both toughness and ductility values are found to be increased for CR </a:t>
                      </a:r>
                      <a:endParaRPr lang="en-IN" dirty="0">
                        <a:solidFill>
                          <a:schemeClr val="tx1"/>
                        </a:solidFill>
                        <a:latin typeface="+mn-lt"/>
                      </a:endParaRPr>
                    </a:p>
                  </a:txBody>
                  <a:tcPr/>
                </a:tc>
                <a:extLst>
                  <a:ext uri="{0D108BD9-81ED-4DB2-BD59-A6C34878D82A}">
                    <a16:rowId xmlns:a16="http://schemas.microsoft.com/office/drawing/2014/main" val="563398619"/>
                  </a:ext>
                </a:extLst>
              </a:tr>
            </a:tbl>
          </a:graphicData>
        </a:graphic>
      </p:graphicFrame>
    </p:spTree>
    <p:extLst>
      <p:ext uri="{BB962C8B-B14F-4D97-AF65-F5344CB8AC3E}">
        <p14:creationId xmlns:p14="http://schemas.microsoft.com/office/powerpoint/2010/main" val="624338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648E-E1C2-4DF1-B7FE-ACAF5E2F299C}"/>
              </a:ext>
            </a:extLst>
          </p:cNvPr>
          <p:cNvSpPr>
            <a:spLocks noGrp="1"/>
          </p:cNvSpPr>
          <p:nvPr>
            <p:ph type="title"/>
          </p:nvPr>
        </p:nvSpPr>
        <p:spPr>
          <a:xfrm>
            <a:off x="754602" y="144262"/>
            <a:ext cx="11088210" cy="1045346"/>
          </a:xfrm>
        </p:spPr>
        <p:txBody>
          <a:bodyPr>
            <a:normAutofit/>
          </a:bodyPr>
          <a:lstStyle/>
          <a:p>
            <a:r>
              <a:rPr lang="en-IN" sz="1800" dirty="0">
                <a:cs typeface="Times New Roman" panose="02020603050405020304" pitchFamily="18" charset="0"/>
              </a:rPr>
              <a:t>AHMED S. EISA, MOHAMED T. ELSHAZLI, MAHMOUD T. NAWAR,”</a:t>
            </a:r>
            <a:r>
              <a:rPr lang="en-US" sz="1800" b="1" dirty="0">
                <a:cs typeface="Times New Roman" panose="02020603050405020304" pitchFamily="18" charset="0"/>
              </a:rPr>
              <a:t>EXPERIMENTAL INVESTIGATION ON THE EFFECT OF USING CRUMB RUBBER AND STEEL FIBERS ON THE STRUCTURAL BEHAVIOR OF REINFORCED CONCRETE BEAMS</a:t>
            </a:r>
            <a:r>
              <a:rPr lang="en-US" sz="1800" dirty="0">
                <a:cs typeface="Times New Roman" panose="02020603050405020304" pitchFamily="18" charset="0"/>
              </a:rPr>
              <a:t>”,</a:t>
            </a:r>
            <a:r>
              <a:rPr lang="en-IN" sz="1800" dirty="0">
                <a:cs typeface="Times New Roman" panose="02020603050405020304" pitchFamily="18" charset="0"/>
              </a:rPr>
              <a:t> CONSTRUCTION AND BUILDING MATERIALS </a:t>
            </a:r>
            <a:r>
              <a:rPr lang="en-US" sz="1800" dirty="0">
                <a:cs typeface="Times New Roman" panose="02020603050405020304" pitchFamily="18" charset="0"/>
              </a:rPr>
              <a:t>(</a:t>
            </a:r>
            <a:r>
              <a:rPr lang="en-IN" sz="1800" dirty="0">
                <a:cs typeface="Times New Roman" panose="02020603050405020304" pitchFamily="18" charset="0"/>
              </a:rPr>
              <a:t>5 APRIL 2020)</a:t>
            </a:r>
          </a:p>
        </p:txBody>
      </p:sp>
      <p:graphicFrame>
        <p:nvGraphicFramePr>
          <p:cNvPr id="4" name="Table 4">
            <a:extLst>
              <a:ext uri="{FF2B5EF4-FFF2-40B4-BE49-F238E27FC236}">
                <a16:creationId xmlns:a16="http://schemas.microsoft.com/office/drawing/2014/main" id="{279AA3DC-DA73-40BB-AE6D-A1BF261D58E4}"/>
              </a:ext>
            </a:extLst>
          </p:cNvPr>
          <p:cNvGraphicFramePr>
            <a:graphicFrameLocks noGrp="1"/>
          </p:cNvGraphicFramePr>
          <p:nvPr>
            <p:ph idx="1"/>
            <p:extLst>
              <p:ext uri="{D42A27DB-BD31-4B8C-83A1-F6EECF244321}">
                <p14:modId xmlns:p14="http://schemas.microsoft.com/office/powerpoint/2010/main" val="1064925342"/>
              </p:ext>
            </p:extLst>
          </p:nvPr>
        </p:nvGraphicFramePr>
        <p:xfrm>
          <a:off x="754602" y="1313698"/>
          <a:ext cx="11088210" cy="5400040"/>
        </p:xfrm>
        <a:graphic>
          <a:graphicData uri="http://schemas.openxmlformats.org/drawingml/2006/table">
            <a:tbl>
              <a:tblPr firstRow="1" bandRow="1">
                <a:tableStyleId>{5C22544A-7EE6-4342-B048-85BDC9FD1C3A}</a:tableStyleId>
              </a:tblPr>
              <a:tblGrid>
                <a:gridCol w="3696070">
                  <a:extLst>
                    <a:ext uri="{9D8B030D-6E8A-4147-A177-3AD203B41FA5}">
                      <a16:colId xmlns:a16="http://schemas.microsoft.com/office/drawing/2014/main" val="855410233"/>
                    </a:ext>
                  </a:extLst>
                </a:gridCol>
                <a:gridCol w="3696070">
                  <a:extLst>
                    <a:ext uri="{9D8B030D-6E8A-4147-A177-3AD203B41FA5}">
                      <a16:colId xmlns:a16="http://schemas.microsoft.com/office/drawing/2014/main" val="1070852829"/>
                    </a:ext>
                  </a:extLst>
                </a:gridCol>
                <a:gridCol w="3696070">
                  <a:extLst>
                    <a:ext uri="{9D8B030D-6E8A-4147-A177-3AD203B41FA5}">
                      <a16:colId xmlns:a16="http://schemas.microsoft.com/office/drawing/2014/main" val="141924733"/>
                    </a:ext>
                  </a:extLst>
                </a:gridCol>
              </a:tblGrid>
              <a:tr h="370840">
                <a:tc>
                  <a:txBody>
                    <a:bodyPr/>
                    <a:lstStyle/>
                    <a:p>
                      <a:r>
                        <a:rPr lang="en-IN" dirty="0">
                          <a:solidFill>
                            <a:schemeClr val="tx1"/>
                          </a:solidFill>
                          <a:latin typeface="+mn-lt"/>
                        </a:rPr>
                        <a:t>ABSTRACT</a:t>
                      </a:r>
                    </a:p>
                  </a:txBody>
                  <a:tcPr/>
                </a:tc>
                <a:tc>
                  <a:txBody>
                    <a:bodyPr/>
                    <a:lstStyle/>
                    <a:p>
                      <a:r>
                        <a:rPr lang="en-IN" dirty="0">
                          <a:solidFill>
                            <a:schemeClr val="tx1"/>
                          </a:solidFill>
                          <a:latin typeface="+mn-lt"/>
                        </a:rPr>
                        <a:t>PARAMETER</a:t>
                      </a:r>
                    </a:p>
                  </a:txBody>
                  <a:tcPr/>
                </a:tc>
                <a:tc>
                  <a:txBody>
                    <a:bodyPr/>
                    <a:lstStyle/>
                    <a:p>
                      <a:r>
                        <a:rPr lang="en-IN" dirty="0">
                          <a:solidFill>
                            <a:schemeClr val="tx1"/>
                          </a:solidFill>
                          <a:latin typeface="+mn-lt"/>
                        </a:rPr>
                        <a:t>RESULT</a:t>
                      </a:r>
                    </a:p>
                  </a:txBody>
                  <a:tcPr/>
                </a:tc>
                <a:extLst>
                  <a:ext uri="{0D108BD9-81ED-4DB2-BD59-A6C34878D82A}">
                    <a16:rowId xmlns:a16="http://schemas.microsoft.com/office/drawing/2014/main" val="2708245122"/>
                  </a:ext>
                </a:extLst>
              </a:tr>
              <a:tr h="370840">
                <a:tc>
                  <a:txBody>
                    <a:bodyPr/>
                    <a:lstStyle/>
                    <a:p>
                      <a:pPr marL="285750" indent="-285750">
                        <a:buFont typeface="Arial" panose="020B0604020202020204" pitchFamily="34" charset="0"/>
                        <a:buChar char="•"/>
                      </a:pPr>
                      <a:r>
                        <a:rPr lang="en-US" dirty="0">
                          <a:solidFill>
                            <a:schemeClr val="tx1"/>
                          </a:solidFill>
                          <a:latin typeface="+mn-lt"/>
                        </a:rPr>
                        <a:t>This journal shows the investigation for crumb rubber replacement for aggregate. concrete mixtures may differ with changes in materials characteristics, mixture proportions of the ingredients, curing procedure, and use of admixtures and additives.</a:t>
                      </a:r>
                      <a:endParaRPr lang="en-IN" dirty="0">
                        <a:solidFill>
                          <a:schemeClr val="tx1"/>
                        </a:solidFill>
                        <a:latin typeface="+mn-lt"/>
                      </a:endParaRPr>
                    </a:p>
                  </a:txBody>
                  <a:tcPr/>
                </a:tc>
                <a:tc>
                  <a:txBody>
                    <a:bodyPr/>
                    <a:lstStyle/>
                    <a:p>
                      <a:pPr marL="285750" indent="-285750">
                        <a:buFont typeface="Arial" panose="020B0604020202020204" pitchFamily="34" charset="0"/>
                        <a:buChar char="•"/>
                      </a:pPr>
                      <a:r>
                        <a:rPr lang="en-US" dirty="0">
                          <a:solidFill>
                            <a:schemeClr val="tx1"/>
                          </a:solidFill>
                          <a:latin typeface="+mn-lt"/>
                        </a:rPr>
                        <a:t>Experimentally study the effect of crumb rubber and steel fibers on RC beams.</a:t>
                      </a:r>
                    </a:p>
                    <a:p>
                      <a:pPr marL="285750" indent="-285750">
                        <a:buFont typeface="Arial" panose="020B0604020202020204" pitchFamily="34" charset="0"/>
                        <a:buChar char="•"/>
                      </a:pPr>
                      <a:r>
                        <a:rPr lang="en-US" dirty="0">
                          <a:solidFill>
                            <a:schemeClr val="tx1"/>
                          </a:solidFill>
                          <a:latin typeface="+mn-lt"/>
                        </a:rPr>
                        <a:t>Incorporating 10%, rubber improved ductility and toughness of concrete mixtures. </a:t>
                      </a:r>
                    </a:p>
                    <a:p>
                      <a:pPr marL="285750" indent="-285750">
                        <a:buFont typeface="Arial" panose="020B0604020202020204" pitchFamily="34" charset="0"/>
                        <a:buChar char="•"/>
                      </a:pPr>
                      <a:r>
                        <a:rPr lang="en-US" dirty="0">
                          <a:solidFill>
                            <a:schemeClr val="tx1"/>
                          </a:solidFill>
                          <a:latin typeface="+mn-lt"/>
                        </a:rPr>
                        <a:t>Combining 1% steel fibers and 10%, rubber improved the performance of RC beams.</a:t>
                      </a:r>
                      <a:endParaRPr lang="en-IN" dirty="0">
                        <a:solidFill>
                          <a:schemeClr val="tx1"/>
                        </a:solidFill>
                        <a:latin typeface="+mn-lt"/>
                      </a:endParaRPr>
                    </a:p>
                  </a:txBody>
                  <a:tcPr/>
                </a:tc>
                <a:tc>
                  <a:txBody>
                    <a:bodyPr/>
                    <a:lstStyle/>
                    <a:p>
                      <a:pPr marL="285750" indent="-285750">
                        <a:buFont typeface="Arial" panose="020B0604020202020204" pitchFamily="34" charset="0"/>
                        <a:buChar char="•"/>
                      </a:pPr>
                      <a:r>
                        <a:rPr lang="en-US" dirty="0">
                          <a:solidFill>
                            <a:schemeClr val="tx1"/>
                          </a:solidFill>
                          <a:latin typeface="+mn-lt"/>
                        </a:rPr>
                        <a:t>Adding of steel fibers in concrete increases the compressive strength by 11–34%, the splitting tensile strength by 96–75%, and the modulus of rupture by 26–14%, when the percentage of crumb rubber vary from 0% to 20%, respectively.</a:t>
                      </a:r>
                    </a:p>
                    <a:p>
                      <a:pPr marL="285750" indent="-285750">
                        <a:buFont typeface="Arial" panose="020B0604020202020204" pitchFamily="34" charset="0"/>
                        <a:buChar char="•"/>
                      </a:pPr>
                      <a:r>
                        <a:rPr lang="en-US" dirty="0">
                          <a:solidFill>
                            <a:schemeClr val="tx1"/>
                          </a:solidFill>
                          <a:latin typeface="+mn-lt"/>
                        </a:rPr>
                        <a:t>Using crumb rubber as partial replacement of fine aggregates by 5% and 10% show good mechanical properties with increase in the toughness by 6% and 5%, and increase in the performance of rubberized reinforced concrete beams having rubber percentages over than 10%.</a:t>
                      </a:r>
                      <a:endParaRPr lang="en-IN" dirty="0">
                        <a:solidFill>
                          <a:schemeClr val="tx1"/>
                        </a:solidFill>
                        <a:latin typeface="+mn-lt"/>
                      </a:endParaRPr>
                    </a:p>
                  </a:txBody>
                  <a:tcPr/>
                </a:tc>
                <a:extLst>
                  <a:ext uri="{0D108BD9-81ED-4DB2-BD59-A6C34878D82A}">
                    <a16:rowId xmlns:a16="http://schemas.microsoft.com/office/drawing/2014/main" val="3512117511"/>
                  </a:ext>
                </a:extLst>
              </a:tr>
            </a:tbl>
          </a:graphicData>
        </a:graphic>
      </p:graphicFrame>
    </p:spTree>
    <p:extLst>
      <p:ext uri="{BB962C8B-B14F-4D97-AF65-F5344CB8AC3E}">
        <p14:creationId xmlns:p14="http://schemas.microsoft.com/office/powerpoint/2010/main" val="892113627"/>
      </p:ext>
    </p:extLst>
  </p:cSld>
  <p:clrMapOvr>
    <a:masterClrMapping/>
  </p:clrMapOvr>
</p:sld>
</file>

<file path=ppt/theme/theme1.xml><?xml version="1.0" encoding="utf-8"?>
<a:theme xmlns:a="http://schemas.openxmlformats.org/drawingml/2006/main" name="Crop">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
  <TotalTime>3128</TotalTime>
  <Words>5050</Words>
  <Application>Microsoft Macintosh PowerPoint</Application>
  <PresentationFormat>Widescreen</PresentationFormat>
  <Paragraphs>768</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Cambria Math</vt:lpstr>
      <vt:lpstr>Franklin Gothic Book</vt:lpstr>
      <vt:lpstr>Times New Roman</vt:lpstr>
      <vt:lpstr>Wingdings</vt:lpstr>
      <vt:lpstr>Crop</vt:lpstr>
      <vt:lpstr>Experimental investigation of flexural behaviour of rcC beam embedded with pvc pipe filled with waste crumbled rubber powder</vt:lpstr>
      <vt:lpstr>PowerPoint Presentation</vt:lpstr>
      <vt:lpstr>ABSTRACT</vt:lpstr>
      <vt:lpstr>INTRODUCTION </vt:lpstr>
      <vt:lpstr> LITERATURE REVIEW </vt:lpstr>
      <vt:lpstr>MOSTAFA FAKHARIFAR A , GENDA CHEN,”FRP-CONFINED CONCRETE FILLED PVC TUBES: A NEW DESIGN CONCEPT FOR DUCTILE COLUMN CONSTRUCTION IN SEISMIC REGIONS’’, CONSTRUCTION AND BUILDING MATERIALS(17 NOVEMBER 2018).</vt:lpstr>
      <vt:lpstr>MINHAO DONGA , MOHAMED ELCHALAKANIA , ALI KARRECHA , MOSTAFA FAHMI HASSANEINB , TIANYU XIEC , BOYANG,”BEHAVIOR AND DESIGN OF RUBBERISED CONCRETE FILLED STEEL TUBES UNDER COMBINED LOADING CONDITIONS”,THIN-WALLED STRUCTURES(21 FEBRUARY 2019).</vt:lpstr>
      <vt:lpstr>MD. SHAHJALAL A , KAMRUL ISLAM A, B , JESIKA RAHMAN A, D , KHONDAKER SAKIL AHMED A , MOHAMMAD REZAUL KARIM C , AHM MUNTASIR BILLAH D,”FLEXURAL RESPONSE OF FIBER REINFORCED CONCRETE BEAMS WITH WASTE TIRES RUBBER AND RECYCLED AGGREGATE”,JOURNAL OF CLEANER PRODUCTION (26 AUGUST 2020).</vt:lpstr>
      <vt:lpstr>AHMED S. EISA, MOHAMED T. ELSHAZLI, MAHMOUD T. NAWAR,”EXPERIMENTAL INVESTIGATION ON THE EFFECT OF USING CRUMB RUBBER AND STEEL FIBERS ON THE STRUCTURAL BEHAVIOR OF REINFORCED CONCRETE BEAMS”, CONSTRUCTION AND BUILDING MATERIALS (5 APRIL 2020)</vt:lpstr>
      <vt:lpstr>TRILOK GUPTA A , SALMAN SIDDIQUE B , RAVI K. SHARMA A , SANDEEP CHAUDHARY C,”BEHAVIOR OF WASTE RUBBER POWDER AND HYBRID RUBBER CONCRETE IN AGGRESSIVE ENVIRONMENT”, CONSTRUCTION AND BUILDING MATERIALS (16 MAY 2019).</vt:lpstr>
      <vt:lpstr>MOHAMED THAMEEM ANSARI, N. SAKTHIESWARAN, O. GANESH BABU,”MATERIALS TODAY: PROCEEDINGS,”EXPERIMENTAL STUDY OF AN ECO-FRIENDLY CONCRETE BY INBUILT WITH TREATED CRUMB RUBBER”, MATERIALS TODAY: PROCEEDINGS(13 JUNE 2020).</vt:lpstr>
      <vt:lpstr>CLAUDIO DE SOUZA KAZMIERCZAK A, SAMUEL DUTRA SCHNEIDER A , ORLANDO AGUILERA A , CRISTHIANA CARINE ALBERT A , MAURÍCIO MANCIO,”RENDERING MORTARS WITH CRUMB RUBBER: MECHANICAL STRENGTH, THERMAL AND FIRE PROPERTIES AND DURABILITY BEHAVIOR”, CONSTRUCTION AND BUILDING MATERIALS (4 APRIL 2020).</vt:lpstr>
      <vt:lpstr>SUMMERY OF THE LITERATURE: </vt:lpstr>
      <vt:lpstr>PROBLEM STATEMENT:</vt:lpstr>
      <vt:lpstr>AIM</vt:lpstr>
      <vt:lpstr>OBJECTIVES </vt:lpstr>
      <vt:lpstr>METHODOLOGY</vt:lpstr>
      <vt:lpstr>PowerPoint Presentation</vt:lpstr>
      <vt:lpstr>SETTING TIME OF CEMENT</vt:lpstr>
      <vt:lpstr>DETERMINATION OF SPECIFIC GRAVITY OF CEMENT</vt:lpstr>
      <vt:lpstr>CEMENT TESTING PHOTOS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 DESIGN</vt:lpstr>
      <vt:lpstr>PowerPoint Presentation</vt:lpstr>
      <vt:lpstr>PowerPoint Presentation</vt:lpstr>
      <vt:lpstr>PowerPoint Presentation</vt:lpstr>
      <vt:lpstr>PowerPoint Presentation</vt:lpstr>
      <vt:lpstr>EXPERIMENTAL WORK</vt:lpstr>
      <vt:lpstr>TESTING FOR FLEXURAL STRENGTH</vt:lpstr>
      <vt:lpstr>FLEXURAL STRENGTH OF CB AT 7 DAYS</vt:lpstr>
      <vt:lpstr>FLEXURAL STRENGTH OF RB AT 7 DAYS</vt:lpstr>
      <vt:lpstr>FLEXURAL STRENGTH OF CB VS RB AT 7 DAYS</vt:lpstr>
      <vt:lpstr>FLEXURAL STRENGTH OF CB AT 14 DAYS</vt:lpstr>
      <vt:lpstr>FLEXURAL STRENGTH OF RB AT 14 DAYS</vt:lpstr>
      <vt:lpstr>FLEXURAL STRENGTH OF CB VS RB AT 14 DAYS</vt:lpstr>
      <vt:lpstr>FLEXURAL STRENGTH OF CB AT 28 DAYS</vt:lpstr>
      <vt:lpstr>FLEXURAL STRENGTH OF RB AT 28 DAYS</vt:lpstr>
      <vt:lpstr>FLEXURAL STRENGTH OF CB VS RB AT 28 DAYS</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flexural behavior of beam embedded with waste rubber crumbs compacted in pvc pepe</dc:title>
  <dc:creator>Lakshmi priya S</dc:creator>
  <cp:lastModifiedBy>Microsoft Office User</cp:lastModifiedBy>
  <cp:revision>189</cp:revision>
  <dcterms:created xsi:type="dcterms:W3CDTF">2020-11-07T09:54:33Z</dcterms:created>
  <dcterms:modified xsi:type="dcterms:W3CDTF">2022-06-07T09:35:47Z</dcterms:modified>
</cp:coreProperties>
</file>